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8"/>
  </p:notesMasterIdLst>
  <p:handoutMasterIdLst>
    <p:handoutMasterId r:id="rId39"/>
  </p:handoutMasterIdLst>
  <p:sldIdLst>
    <p:sldId id="275" r:id="rId2"/>
    <p:sldId id="257" r:id="rId3"/>
    <p:sldId id="267" r:id="rId4"/>
    <p:sldId id="265" r:id="rId5"/>
    <p:sldId id="276" r:id="rId6"/>
    <p:sldId id="277" r:id="rId7"/>
    <p:sldId id="266" r:id="rId8"/>
    <p:sldId id="281" r:id="rId9"/>
    <p:sldId id="282" r:id="rId10"/>
    <p:sldId id="284" r:id="rId11"/>
    <p:sldId id="283" r:id="rId12"/>
    <p:sldId id="285" r:id="rId13"/>
    <p:sldId id="286" r:id="rId14"/>
    <p:sldId id="287" r:id="rId15"/>
    <p:sldId id="289" r:id="rId16"/>
    <p:sldId id="288" r:id="rId17"/>
    <p:sldId id="290" r:id="rId18"/>
    <p:sldId id="291" r:id="rId19"/>
    <p:sldId id="292" r:id="rId20"/>
    <p:sldId id="294" r:id="rId21"/>
    <p:sldId id="297" r:id="rId22"/>
    <p:sldId id="305" r:id="rId23"/>
    <p:sldId id="298" r:id="rId24"/>
    <p:sldId id="306" r:id="rId25"/>
    <p:sldId id="299" r:id="rId26"/>
    <p:sldId id="307" r:id="rId27"/>
    <p:sldId id="295" r:id="rId28"/>
    <p:sldId id="301" r:id="rId29"/>
    <p:sldId id="302" r:id="rId30"/>
    <p:sldId id="303" r:id="rId31"/>
    <p:sldId id="304" r:id="rId32"/>
    <p:sldId id="308" r:id="rId33"/>
    <p:sldId id="300" r:id="rId34"/>
    <p:sldId id="293" r:id="rId35"/>
    <p:sldId id="296" r:id="rId36"/>
    <p:sldId id="269"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7" d="100"/>
          <a:sy n="117" d="100"/>
        </p:scale>
        <p:origin x="-1464"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1/9/2024</a:t>
            </a:fld>
            <a:endParaRPr lang="en-US"/>
          </a:p>
        </p:txBody>
      </p:sp>
      <p:sp>
        <p:nvSpPr>
          <p:cNvPr id="4" name="Footer Placeholder 3">
            <a:extLst>
              <a:ext uri="{FF2B5EF4-FFF2-40B4-BE49-F238E27FC236}">
                <a16:creationId xmlns:a16="http://schemas.microsoft.com/office/drawing/2014/main" xmlns=""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1/9/2024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xmlns=""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1/9/2024</a:t>
            </a:fld>
            <a:endParaRPr lang="en-US"/>
          </a:p>
        </p:txBody>
      </p:sp>
      <p:sp>
        <p:nvSpPr>
          <p:cNvPr id="8" name="Footer Placeholder 4">
            <a:extLst>
              <a:ext uri="{FF2B5EF4-FFF2-40B4-BE49-F238E27FC236}">
                <a16:creationId xmlns:a16="http://schemas.microsoft.com/office/drawing/2014/main" xmlns=""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xmlns=""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xmlns=""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xmlns=""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xmlns=""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1/9/2024</a:t>
            </a:fld>
            <a:endParaRPr lang="en-US"/>
          </a:p>
        </p:txBody>
      </p:sp>
      <p:sp>
        <p:nvSpPr>
          <p:cNvPr id="6" name="Footer Placeholder 4">
            <a:extLst>
              <a:ext uri="{FF2B5EF4-FFF2-40B4-BE49-F238E27FC236}">
                <a16:creationId xmlns:a16="http://schemas.microsoft.com/office/drawing/2014/main" xmlns=""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xmlns=""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1/9/2024</a:t>
            </a:fld>
            <a:endParaRPr lang="en-US"/>
          </a:p>
        </p:txBody>
      </p:sp>
      <p:sp>
        <p:nvSpPr>
          <p:cNvPr id="5" name="Footer Placeholder 4">
            <a:extLst>
              <a:ext uri="{FF2B5EF4-FFF2-40B4-BE49-F238E27FC236}">
                <a16:creationId xmlns:a16="http://schemas.microsoft.com/office/drawing/2014/main" xmlns=""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xmlns=""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xmlns=""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xmlns=""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xmlns=""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1/9/2024</a:t>
            </a:fld>
            <a:endParaRPr lang="en-US"/>
          </a:p>
        </p:txBody>
      </p:sp>
      <p:sp>
        <p:nvSpPr>
          <p:cNvPr id="8" name="Footer Placeholder 4">
            <a:extLst>
              <a:ext uri="{FF2B5EF4-FFF2-40B4-BE49-F238E27FC236}">
                <a16:creationId xmlns:a16="http://schemas.microsoft.com/office/drawing/2014/main" xmlns=""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xmlns=""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xmlns=""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xmlns=""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xmlns=""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1/9/2024</a:t>
            </a:fld>
            <a:endParaRPr lang="en-US"/>
          </a:p>
        </p:txBody>
      </p:sp>
      <p:sp>
        <p:nvSpPr>
          <p:cNvPr id="15" name="Footer Placeholder 4">
            <a:extLst>
              <a:ext uri="{FF2B5EF4-FFF2-40B4-BE49-F238E27FC236}">
                <a16:creationId xmlns:a16="http://schemas.microsoft.com/office/drawing/2014/main" xmlns=""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xmlns=""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xmlns=""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xmlns=""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xmlns=""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xmlns=""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 ……………………………………</a:t>
            </a:r>
          </a:p>
        </p:txBody>
      </p:sp>
      <p:sp>
        <p:nvSpPr>
          <p:cNvPr id="12" name="Text Placeholder 7">
            <a:extLst>
              <a:ext uri="{FF2B5EF4-FFF2-40B4-BE49-F238E27FC236}">
                <a16:creationId xmlns:a16="http://schemas.microsoft.com/office/drawing/2014/main" xmlns=""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xmlns=""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1/9/2024</a:t>
            </a:fld>
            <a:endParaRPr lang="en-US"/>
          </a:p>
        </p:txBody>
      </p:sp>
      <p:sp>
        <p:nvSpPr>
          <p:cNvPr id="14" name="Footer Placeholder 4">
            <a:extLst>
              <a:ext uri="{FF2B5EF4-FFF2-40B4-BE49-F238E27FC236}">
                <a16:creationId xmlns:a16="http://schemas.microsoft.com/office/drawing/2014/main" xmlns=""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xmlns=""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313388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xmlns=""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xmlns=""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xmlns=""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xmlns=""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1/9/2024</a:t>
            </a:fld>
            <a:endParaRPr lang="en-US"/>
          </a:p>
        </p:txBody>
      </p:sp>
      <p:sp>
        <p:nvSpPr>
          <p:cNvPr id="17" name="Footer Placeholder 4">
            <a:extLst>
              <a:ext uri="{FF2B5EF4-FFF2-40B4-BE49-F238E27FC236}">
                <a16:creationId xmlns:a16="http://schemas.microsoft.com/office/drawing/2014/main" xmlns=""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xmlns=""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xmlns=""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1/9/2024</a:t>
            </a:fld>
            <a:endParaRPr lang="en-US"/>
          </a:p>
        </p:txBody>
      </p:sp>
      <p:sp>
        <p:nvSpPr>
          <p:cNvPr id="8" name="Footer Placeholder 4">
            <a:extLst>
              <a:ext uri="{FF2B5EF4-FFF2-40B4-BE49-F238E27FC236}">
                <a16:creationId xmlns:a16="http://schemas.microsoft.com/office/drawing/2014/main" xmlns=""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xmlns=""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xmlns=""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xmlns=""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xmlns=""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xmlns=""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xmlns=""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xmlns=""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1/9/2024</a:t>
            </a:fld>
            <a:endParaRPr lang="en-US"/>
          </a:p>
        </p:txBody>
      </p:sp>
      <p:sp>
        <p:nvSpPr>
          <p:cNvPr id="17" name="Footer Placeholder 4">
            <a:extLst>
              <a:ext uri="{FF2B5EF4-FFF2-40B4-BE49-F238E27FC236}">
                <a16:creationId xmlns:a16="http://schemas.microsoft.com/office/drawing/2014/main" xmlns=""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xmlns=""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5" r:id="rId4"/>
    <p:sldLayoutId id="2147483683" r:id="rId5"/>
    <p:sldLayoutId id="2147483676"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CA7ECF-1792-4255-AF79-1338056A166B}"/>
              </a:ext>
            </a:extLst>
          </p:cNvPr>
          <p:cNvSpPr>
            <a:spLocks noGrp="1"/>
          </p:cNvSpPr>
          <p:nvPr>
            <p:ph type="title"/>
          </p:nvPr>
        </p:nvSpPr>
        <p:spPr/>
        <p:txBody>
          <a:bodyPr/>
          <a:lstStyle/>
          <a:p>
            <a:r>
              <a:rPr lang="en-US" smtClean="0"/>
              <a:t>Mục lục</a:t>
            </a:r>
            <a:endParaRPr lang="en-US"/>
          </a:p>
        </p:txBody>
      </p:sp>
      <p:sp>
        <p:nvSpPr>
          <p:cNvPr id="3" name="Text Placeholder 2">
            <a:extLst>
              <a:ext uri="{FF2B5EF4-FFF2-40B4-BE49-F238E27FC236}">
                <a16:creationId xmlns:a16="http://schemas.microsoft.com/office/drawing/2014/main" xmlns="" id="{387A365B-2C63-46A3-AD64-BA52831BEC40}"/>
              </a:ext>
            </a:extLst>
          </p:cNvPr>
          <p:cNvSpPr>
            <a:spLocks noGrp="1"/>
          </p:cNvSpPr>
          <p:nvPr>
            <p:ph type="body" sz="quarter" idx="13"/>
          </p:nvPr>
        </p:nvSpPr>
        <p:spPr/>
        <p:txBody>
          <a:bodyPr/>
          <a:lstStyle/>
          <a:p>
            <a:pPr marL="514350" indent="-514350">
              <a:buFont typeface="+mj-lt"/>
              <a:buAutoNum type="arabicPeriod"/>
            </a:pPr>
            <a:r>
              <a:rPr lang="en-US" smtClean="0"/>
              <a:t>Giới thiệu đề tài</a:t>
            </a:r>
          </a:p>
          <a:p>
            <a:pPr marL="514350" indent="-514350">
              <a:buFont typeface="+mj-lt"/>
              <a:buAutoNum type="arabicPeriod"/>
            </a:pPr>
            <a:r>
              <a:rPr lang="en-US" smtClean="0"/>
              <a:t>Đặt vấn đề và yêu cầu</a:t>
            </a:r>
          </a:p>
          <a:p>
            <a:pPr marL="514350" indent="-514350">
              <a:buFont typeface="+mj-lt"/>
              <a:buAutoNum type="arabicPeriod"/>
            </a:pPr>
            <a:r>
              <a:rPr lang="en-US" smtClean="0">
                <a:solidFill>
                  <a:srgbClr val="FF0000"/>
                </a:solidFill>
              </a:rPr>
              <a:t>Thu thập dữ liệu</a:t>
            </a:r>
          </a:p>
          <a:p>
            <a:pPr marL="514350" indent="-514350">
              <a:buFont typeface="+mj-lt"/>
              <a:buAutoNum type="arabicPeriod"/>
            </a:pPr>
            <a:r>
              <a:rPr lang="en-US" smtClean="0"/>
              <a:t>Phân tích dữ liệu</a:t>
            </a:r>
          </a:p>
          <a:p>
            <a:pPr marL="514350" indent="-514350">
              <a:buFont typeface="+mj-lt"/>
              <a:buAutoNum type="arabicPeriod"/>
            </a:pPr>
            <a:r>
              <a:rPr lang="en-US" smtClean="0"/>
              <a:t>Xây dựng mô hình</a:t>
            </a:r>
          </a:p>
          <a:p>
            <a:pPr marL="514350" indent="-514350">
              <a:buFont typeface="+mj-lt"/>
              <a:buAutoNum type="arabicPeriod"/>
            </a:pPr>
            <a:r>
              <a:rPr lang="en-US" smtClean="0"/>
              <a:t>Kết luận</a:t>
            </a:r>
            <a:endParaRPr lang="en-US"/>
          </a:p>
        </p:txBody>
      </p:sp>
      <p:sp>
        <p:nvSpPr>
          <p:cNvPr id="4" name="Slide Number Placeholder 3">
            <a:extLst>
              <a:ext uri="{FF2B5EF4-FFF2-40B4-BE49-F238E27FC236}">
                <a16:creationId xmlns:a16="http://schemas.microsoft.com/office/drawing/2014/main" xmlns="" id="{FB67697B-E2F6-452F-B4AF-9444ACC6F580}"/>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Tree>
    <p:extLst>
      <p:ext uri="{BB962C8B-B14F-4D97-AF65-F5344CB8AC3E}">
        <p14:creationId xmlns:p14="http://schemas.microsoft.com/office/powerpoint/2010/main" val="28469063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9F331FF-7367-F4F4-10DC-9F4CB4892036}"/>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xmlns="" id="{CA942A98-C171-982E-551D-E59FBFEFF92E}"/>
              </a:ext>
            </a:extLst>
          </p:cNvPr>
          <p:cNvSpPr>
            <a:spLocks noGrp="1"/>
          </p:cNvSpPr>
          <p:nvPr>
            <p:ph type="title"/>
          </p:nvPr>
        </p:nvSpPr>
        <p:spPr/>
        <p:txBody>
          <a:bodyPr/>
          <a:lstStyle/>
          <a:p>
            <a:r>
              <a:rPr lang="en-US" smtClean="0"/>
              <a:t>3.1 Chọn nguồn dữ liệu</a:t>
            </a:r>
            <a:endParaRPr lang="en-US"/>
          </a:p>
        </p:txBody>
      </p:sp>
      <p:sp>
        <p:nvSpPr>
          <p:cNvPr id="4" name="Text Placeholder 3">
            <a:extLst>
              <a:ext uri="{FF2B5EF4-FFF2-40B4-BE49-F238E27FC236}">
                <a16:creationId xmlns:a16="http://schemas.microsoft.com/office/drawing/2014/main" xmlns="" id="{C2E5BA0D-33C2-2FFC-BFBC-D1CF38376477}"/>
              </a:ext>
            </a:extLst>
          </p:cNvPr>
          <p:cNvSpPr>
            <a:spLocks noGrp="1"/>
          </p:cNvSpPr>
          <p:nvPr>
            <p:ph type="body" sz="quarter" idx="13"/>
          </p:nvPr>
        </p:nvSpPr>
        <p:spPr/>
        <p:txBody>
          <a:bodyPr/>
          <a:lstStyle/>
          <a:p>
            <a:r>
              <a:rPr lang="en-US" smtClean="0"/>
              <a:t>Về quotes và nghề nghiệp</a:t>
            </a:r>
          </a:p>
          <a:p>
            <a:pPr lvl="1"/>
            <a:r>
              <a:rPr lang="en-US" smtClean="0"/>
              <a:t>Nhóm chọn crawl các quotes trên Trang web A-Z Quotes</a:t>
            </a:r>
          </a:p>
          <a:p>
            <a:pPr lvl="1"/>
            <a:r>
              <a:rPr lang="en-US" smtClean="0"/>
              <a:t>Trang web có số lượng người nổi tiếng cũng như số quotes lớn, thuận tiện cho việc crawl dữ liệu</a:t>
            </a:r>
            <a:endParaRPr lang="en-US"/>
          </a:p>
          <a:p>
            <a:r>
              <a:rPr lang="en-US" smtClean="0"/>
              <a:t>Về MBTI</a:t>
            </a:r>
          </a:p>
          <a:p>
            <a:pPr lvl="1"/>
            <a:r>
              <a:rPr lang="en-US" smtClean="0"/>
              <a:t>Đa số các trang web đều chặn việc crawl bằng bot</a:t>
            </a:r>
          </a:p>
          <a:p>
            <a:pPr lvl="1"/>
            <a:r>
              <a:rPr lang="en-US" smtClean="0"/>
              <a:t>Nhóm chọn trang </a:t>
            </a:r>
            <a:r>
              <a:rPr lang="en-US"/>
              <a:t>Personality At </a:t>
            </a:r>
            <a:r>
              <a:rPr lang="en-US" smtClean="0"/>
              <a:t>Work vì không chỉ có MBTI, trang web này còn có miêu tả rất chi tiết về nhân vật</a:t>
            </a:r>
          </a:p>
          <a:p>
            <a:pPr lvl="1"/>
            <a:r>
              <a:rPr lang="en-US" smtClean="0"/>
              <a:t>Tuy nhiên, có 1 số người nổi tiếng không có thông tin ở trang web này nên có thể bộ dữ liệu sẽ có hao hụt</a:t>
            </a:r>
          </a:p>
        </p:txBody>
      </p:sp>
    </p:spTree>
    <p:extLst>
      <p:ext uri="{BB962C8B-B14F-4D97-AF65-F5344CB8AC3E}">
        <p14:creationId xmlns:p14="http://schemas.microsoft.com/office/powerpoint/2010/main" val="2329156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A5FD9F-F079-E7CB-275B-4B407F7320C6}"/>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xmlns="" id="{CE73DABA-0E07-DDEE-86EE-B4224D9C9822}"/>
              </a:ext>
            </a:extLst>
          </p:cNvPr>
          <p:cNvSpPr>
            <a:spLocks noGrp="1"/>
          </p:cNvSpPr>
          <p:nvPr>
            <p:ph type="title"/>
          </p:nvPr>
        </p:nvSpPr>
        <p:spPr/>
        <p:txBody>
          <a:bodyPr/>
          <a:lstStyle/>
          <a:p>
            <a:r>
              <a:rPr lang="en-US" smtClean="0"/>
              <a:t>3.2 Thu thập và tiền xử lý dữ liệu</a:t>
            </a:r>
            <a:endParaRPr lang="en-US"/>
          </a:p>
        </p:txBody>
      </p:sp>
      <p:sp>
        <p:nvSpPr>
          <p:cNvPr id="4" name="Text Placeholder 3">
            <a:extLst>
              <a:ext uri="{FF2B5EF4-FFF2-40B4-BE49-F238E27FC236}">
                <a16:creationId xmlns:a16="http://schemas.microsoft.com/office/drawing/2014/main" xmlns="" id="{D7A5E0C5-7F9C-BDE6-162B-F94E54DA8B01}"/>
              </a:ext>
            </a:extLst>
          </p:cNvPr>
          <p:cNvSpPr>
            <a:spLocks noGrp="1"/>
          </p:cNvSpPr>
          <p:nvPr>
            <p:ph type="body" sz="quarter" idx="13"/>
          </p:nvPr>
        </p:nvSpPr>
        <p:spPr/>
        <p:txBody>
          <a:bodyPr/>
          <a:lstStyle/>
          <a:p>
            <a:r>
              <a:rPr lang="en-US" smtClean="0"/>
              <a:t>Đầu tiên, nhóm sử dụng thư viện BeautifulSoup để lấy danh sách người nổi tiếng</a:t>
            </a:r>
          </a:p>
          <a:p>
            <a:r>
              <a:rPr lang="en-US" smtClean="0"/>
              <a:t>Sau đấy, tiến hành lọc những người hiện tại còn sống</a:t>
            </a:r>
          </a:p>
          <a:p>
            <a:r>
              <a:rPr lang="en-US" smtClean="0"/>
              <a:t>Tiếp đến, crawl quote ở trang web của từng người</a:t>
            </a:r>
          </a:p>
          <a:p>
            <a:r>
              <a:rPr lang="en-US" smtClean="0"/>
              <a:t>Lọc bỏ những người có ít hơn 25 quotes</a:t>
            </a:r>
          </a:p>
          <a:p>
            <a:r>
              <a:rPr lang="en-US" smtClean="0"/>
              <a:t>Tiếp theo sẽ crawl MBTI của từng người. Đồng thời lọc bỏ những người không có thông tin về MBTI</a:t>
            </a:r>
            <a:endParaRPr lang="en-US"/>
          </a:p>
        </p:txBody>
      </p:sp>
    </p:spTree>
    <p:extLst>
      <p:ext uri="{BB962C8B-B14F-4D97-AF65-F5344CB8AC3E}">
        <p14:creationId xmlns:p14="http://schemas.microsoft.com/office/powerpoint/2010/main" val="819271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CA7ECF-1792-4255-AF79-1338056A166B}"/>
              </a:ext>
            </a:extLst>
          </p:cNvPr>
          <p:cNvSpPr>
            <a:spLocks noGrp="1"/>
          </p:cNvSpPr>
          <p:nvPr>
            <p:ph type="title"/>
          </p:nvPr>
        </p:nvSpPr>
        <p:spPr/>
        <p:txBody>
          <a:bodyPr/>
          <a:lstStyle/>
          <a:p>
            <a:r>
              <a:rPr lang="en-US" smtClean="0"/>
              <a:t>Mục lục</a:t>
            </a:r>
            <a:endParaRPr lang="en-US"/>
          </a:p>
        </p:txBody>
      </p:sp>
      <p:sp>
        <p:nvSpPr>
          <p:cNvPr id="3" name="Text Placeholder 2">
            <a:extLst>
              <a:ext uri="{FF2B5EF4-FFF2-40B4-BE49-F238E27FC236}">
                <a16:creationId xmlns:a16="http://schemas.microsoft.com/office/drawing/2014/main" xmlns="" id="{387A365B-2C63-46A3-AD64-BA52831BEC40}"/>
              </a:ext>
            </a:extLst>
          </p:cNvPr>
          <p:cNvSpPr>
            <a:spLocks noGrp="1"/>
          </p:cNvSpPr>
          <p:nvPr>
            <p:ph type="body" sz="quarter" idx="13"/>
          </p:nvPr>
        </p:nvSpPr>
        <p:spPr/>
        <p:txBody>
          <a:bodyPr/>
          <a:lstStyle/>
          <a:p>
            <a:pPr marL="514350" indent="-514350">
              <a:buFont typeface="+mj-lt"/>
              <a:buAutoNum type="arabicPeriod"/>
            </a:pPr>
            <a:r>
              <a:rPr lang="en-US" smtClean="0"/>
              <a:t>Giới thiệu đề tài</a:t>
            </a:r>
          </a:p>
          <a:p>
            <a:pPr marL="514350" indent="-514350">
              <a:buFont typeface="+mj-lt"/>
              <a:buAutoNum type="arabicPeriod"/>
            </a:pPr>
            <a:r>
              <a:rPr lang="en-US" smtClean="0"/>
              <a:t>Đặt vấn đề và yêu cầu</a:t>
            </a:r>
          </a:p>
          <a:p>
            <a:pPr marL="514350" indent="-514350">
              <a:buFont typeface="+mj-lt"/>
              <a:buAutoNum type="arabicPeriod"/>
            </a:pPr>
            <a:r>
              <a:rPr lang="en-US" smtClean="0"/>
              <a:t>Thu thập dữ liệu</a:t>
            </a:r>
          </a:p>
          <a:p>
            <a:pPr marL="514350" indent="-514350">
              <a:buFont typeface="+mj-lt"/>
              <a:buAutoNum type="arabicPeriod"/>
            </a:pPr>
            <a:r>
              <a:rPr lang="en-US" smtClean="0">
                <a:solidFill>
                  <a:srgbClr val="FF0000"/>
                </a:solidFill>
              </a:rPr>
              <a:t>Phân tích dữ liệu</a:t>
            </a:r>
          </a:p>
          <a:p>
            <a:pPr marL="514350" indent="-514350">
              <a:buFont typeface="+mj-lt"/>
              <a:buAutoNum type="arabicPeriod"/>
            </a:pPr>
            <a:r>
              <a:rPr lang="en-US" smtClean="0"/>
              <a:t>Xây dựng mô hình</a:t>
            </a:r>
          </a:p>
          <a:p>
            <a:pPr marL="514350" indent="-514350">
              <a:buFont typeface="+mj-lt"/>
              <a:buAutoNum type="arabicPeriod"/>
            </a:pPr>
            <a:r>
              <a:rPr lang="en-US" smtClean="0"/>
              <a:t>Kết luận</a:t>
            </a:r>
            <a:endParaRPr lang="en-US"/>
          </a:p>
        </p:txBody>
      </p:sp>
      <p:sp>
        <p:nvSpPr>
          <p:cNvPr id="4" name="Slide Number Placeholder 3">
            <a:extLst>
              <a:ext uri="{FF2B5EF4-FFF2-40B4-BE49-F238E27FC236}">
                <a16:creationId xmlns:a16="http://schemas.microsoft.com/office/drawing/2014/main" xmlns="" id="{FB67697B-E2F6-452F-B4AF-9444ACC6F580}"/>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Tree>
    <p:extLst>
      <p:ext uri="{BB962C8B-B14F-4D97-AF65-F5344CB8AC3E}">
        <p14:creationId xmlns:p14="http://schemas.microsoft.com/office/powerpoint/2010/main" val="26164939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A5FD9F-F079-E7CB-275B-4B407F7320C6}"/>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xmlns="" id="{CE73DABA-0E07-DDEE-86EE-B4224D9C9822}"/>
              </a:ext>
            </a:extLst>
          </p:cNvPr>
          <p:cNvSpPr>
            <a:spLocks noGrp="1"/>
          </p:cNvSpPr>
          <p:nvPr>
            <p:ph type="title"/>
          </p:nvPr>
        </p:nvSpPr>
        <p:spPr/>
        <p:txBody>
          <a:bodyPr/>
          <a:lstStyle/>
          <a:p>
            <a:r>
              <a:rPr lang="en-US" smtClean="0"/>
              <a:t>Số lượng các nhóm MBTI</a:t>
            </a:r>
            <a:endParaRPr lang="en-US"/>
          </a:p>
        </p:txBody>
      </p:sp>
      <p:sp>
        <p:nvSpPr>
          <p:cNvPr id="4" name="Text Placeholder 3">
            <a:extLst>
              <a:ext uri="{FF2B5EF4-FFF2-40B4-BE49-F238E27FC236}">
                <a16:creationId xmlns:a16="http://schemas.microsoft.com/office/drawing/2014/main" xmlns="" id="{D7A5E0C5-7F9C-BDE6-162B-F94E54DA8B01}"/>
              </a:ext>
            </a:extLst>
          </p:cNvPr>
          <p:cNvSpPr>
            <a:spLocks noGrp="1"/>
          </p:cNvSpPr>
          <p:nvPr>
            <p:ph type="body" sz="quarter" idx="13"/>
          </p:nvPr>
        </p:nvSpPr>
        <p:spPr>
          <a:xfrm>
            <a:off x="1392631" y="4541202"/>
            <a:ext cx="8674100" cy="4868449"/>
          </a:xfrm>
        </p:spPr>
        <p:txBody>
          <a:bodyPr/>
          <a:lstStyle/>
          <a:p>
            <a:endParaRPr lang="en-US"/>
          </a:p>
        </p:txBody>
      </p:sp>
      <p:pic>
        <p:nvPicPr>
          <p:cNvPr id="3074" name="Picture 2" descr="https://lh7-us.googleusercontent.com/7DgQGCpNWyP3wJ0IqhOxmglwlo4Huu-H3Dl_OAe9eB9SBGE0jlJ87Hc9caWW4WCgyeOGucb_2V4xbcusDYNknGHlo59j0vo0LkNNSYh8pxiwryC1kIaJBAbfnWVgg9dGNShxSHPANEj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307" y="1533190"/>
            <a:ext cx="6208727" cy="423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20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4AD8E52-349C-EF76-69EB-C09C6078A876}"/>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5" name="Title 4">
            <a:extLst>
              <a:ext uri="{FF2B5EF4-FFF2-40B4-BE49-F238E27FC236}">
                <a16:creationId xmlns:a16="http://schemas.microsoft.com/office/drawing/2014/main" xmlns="" id="{5131D202-5F2A-ABF7-24FC-3F311F569FC5}"/>
              </a:ext>
            </a:extLst>
          </p:cNvPr>
          <p:cNvSpPr>
            <a:spLocks noGrp="1"/>
          </p:cNvSpPr>
          <p:nvPr>
            <p:ph type="title"/>
          </p:nvPr>
        </p:nvSpPr>
        <p:spPr/>
        <p:txBody>
          <a:bodyPr/>
          <a:lstStyle/>
          <a:p>
            <a:r>
              <a:rPr lang="en-US"/>
              <a:t>Số lượng các </a:t>
            </a:r>
            <a:r>
              <a:rPr lang="en-US" smtClean="0"/>
              <a:t>nhãn cụ thể</a:t>
            </a:r>
            <a:endParaRPr lang="en-US"/>
          </a:p>
        </p:txBody>
      </p:sp>
      <p:pic>
        <p:nvPicPr>
          <p:cNvPr id="5122" name="Picture 2" descr="https://lh7-us.googleusercontent.com/09nPo5l7vxPMjQSYq9M90sKY65SozDLmYPdYV31JK_JTs7ohIQDzhF2niR8R3cddfVQXDRj7L1GkJ2xWJU4lknJTDvwaxZ6IsBCjXfsKH4Jco4Nug7jgdDRTTzs7cuLuw6J4ds_jqeen"/>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567529" y="1352439"/>
            <a:ext cx="3632302" cy="239739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7-us.googleusercontent.com/1kBdoHPLHJdZ0h179vY71k3JuI_ygCPlWseE0iJh7eTJ5zjU3YIQyEW9mmCZlzXaI47jJmWIRenzLLIF7315MSQG2JzJb8UNtB6j-Iubp4e7CmaME3Pnq1lS6not0uaErFnDkMRHTDpO"/>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81056" y="1352439"/>
            <a:ext cx="3565949" cy="239739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lh7-us.googleusercontent.com/B-VfNw_rJM9cJX4DzTdwP5I3zMOoUoXXBtIOpBpCPB-oPH5D8b2ijiJsg67XHQeeP7fkF3dvdXrSgSPReTOPZCyZUpi_luzAgXmskVYCbhRsYrx3xd1bgGjYZwf2gZV-_Y1OIP8C-vL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972" y="3920361"/>
            <a:ext cx="3623859" cy="238380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lh7-us.googleusercontent.com/POwNAsQgNETkLcLykB4VnJINgVvhcnWEtLHi5Arcmf_N2mYQfbNu5tx05z86u2oakugoAhO8P7kGlAUpPfL1g3AnDHvzYDbfbC4NlfLQ3z8Fr973qiKPh7jfSt4SV-PRXKDcOcpNLTv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81057" y="3920362"/>
            <a:ext cx="3651524" cy="2383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546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A5FD9F-F079-E7CB-275B-4B407F7320C6}"/>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xmlns="" id="{CE73DABA-0E07-DDEE-86EE-B4224D9C9822}"/>
              </a:ext>
            </a:extLst>
          </p:cNvPr>
          <p:cNvSpPr>
            <a:spLocks noGrp="1"/>
          </p:cNvSpPr>
          <p:nvPr>
            <p:ph type="title"/>
          </p:nvPr>
        </p:nvSpPr>
        <p:spPr/>
        <p:txBody>
          <a:bodyPr/>
          <a:lstStyle/>
          <a:p>
            <a:r>
              <a:rPr lang="en-US" smtClean="0"/>
              <a:t>Tỷ trọng nghề nghiệp</a:t>
            </a:r>
            <a:endParaRPr lang="en-US"/>
          </a:p>
        </p:txBody>
      </p:sp>
      <p:sp>
        <p:nvSpPr>
          <p:cNvPr id="4" name="Text Placeholder 3">
            <a:extLst>
              <a:ext uri="{FF2B5EF4-FFF2-40B4-BE49-F238E27FC236}">
                <a16:creationId xmlns:a16="http://schemas.microsoft.com/office/drawing/2014/main" xmlns="" id="{D7A5E0C5-7F9C-BDE6-162B-F94E54DA8B01}"/>
              </a:ext>
            </a:extLst>
          </p:cNvPr>
          <p:cNvSpPr>
            <a:spLocks noGrp="1"/>
          </p:cNvSpPr>
          <p:nvPr>
            <p:ph type="body" sz="quarter" idx="13"/>
          </p:nvPr>
        </p:nvSpPr>
        <p:spPr>
          <a:xfrm>
            <a:off x="1392631" y="4541202"/>
            <a:ext cx="8674100" cy="4868449"/>
          </a:xfrm>
        </p:spPr>
        <p:txBody>
          <a:bodyPr/>
          <a:lstStyle/>
          <a:p>
            <a:endParaRPr lang="en-US"/>
          </a:p>
        </p:txBody>
      </p:sp>
      <p:pic>
        <p:nvPicPr>
          <p:cNvPr id="4100" name="Picture 4" descr="https://lh7-us.googleusercontent.com/_LWLyB3JqQ1NUd3qJohADDV70_7moyi36nufIWIIbtLyDWnYPm8dkCccI3Slxo-jWmSCErns4UQJo0TnEvz-1IhDI7u8rmc9x0pqBkxzo0sZHn7EonErHjTDsHxfFFlJO-gW8LYONyE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533" y="1488081"/>
            <a:ext cx="57340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954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A5FD9F-F079-E7CB-275B-4B407F7320C6}"/>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xmlns="" id="{CE73DABA-0E07-DDEE-86EE-B4224D9C9822}"/>
              </a:ext>
            </a:extLst>
          </p:cNvPr>
          <p:cNvSpPr>
            <a:spLocks noGrp="1"/>
          </p:cNvSpPr>
          <p:nvPr>
            <p:ph type="title"/>
          </p:nvPr>
        </p:nvSpPr>
        <p:spPr/>
        <p:txBody>
          <a:bodyPr/>
          <a:lstStyle/>
          <a:p>
            <a:r>
              <a:rPr lang="en-US" smtClean="0"/>
              <a:t>Nhóm tuổi</a:t>
            </a:r>
            <a:endParaRPr lang="en-US"/>
          </a:p>
        </p:txBody>
      </p:sp>
      <p:sp>
        <p:nvSpPr>
          <p:cNvPr id="4" name="Text Placeholder 3">
            <a:extLst>
              <a:ext uri="{FF2B5EF4-FFF2-40B4-BE49-F238E27FC236}">
                <a16:creationId xmlns:a16="http://schemas.microsoft.com/office/drawing/2014/main" xmlns="" id="{D7A5E0C5-7F9C-BDE6-162B-F94E54DA8B01}"/>
              </a:ext>
            </a:extLst>
          </p:cNvPr>
          <p:cNvSpPr>
            <a:spLocks noGrp="1"/>
          </p:cNvSpPr>
          <p:nvPr>
            <p:ph type="body" sz="quarter" idx="13"/>
          </p:nvPr>
        </p:nvSpPr>
        <p:spPr>
          <a:xfrm>
            <a:off x="1669467" y="4633480"/>
            <a:ext cx="8674100" cy="4868449"/>
          </a:xfrm>
        </p:spPr>
        <p:txBody>
          <a:bodyPr/>
          <a:lstStyle/>
          <a:p>
            <a:endParaRPr lang="en-US"/>
          </a:p>
        </p:txBody>
      </p:sp>
      <p:pic>
        <p:nvPicPr>
          <p:cNvPr id="6150" name="Picture 6" descr="https://lh7-us.googleusercontent.com/jXEWJ2IrhzRDScpCH0N8l5NHvVR6v5dpUNmNatrVhY8zQr2xLKS2BE7x5vT92huDMo_M_78_NZt3XtDPA3UEcJjj13lOF6aLkpdHgEPuX_tIMIdZUinGzcwNmTreB5ZNPyF1S6MdDG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867" y="1272330"/>
            <a:ext cx="5734050" cy="492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4512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A5FD9F-F079-E7CB-275B-4B407F7320C6}"/>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xmlns="" id="{CE73DABA-0E07-DDEE-86EE-B4224D9C9822}"/>
              </a:ext>
            </a:extLst>
          </p:cNvPr>
          <p:cNvSpPr>
            <a:spLocks noGrp="1"/>
          </p:cNvSpPr>
          <p:nvPr>
            <p:ph type="title"/>
          </p:nvPr>
        </p:nvSpPr>
        <p:spPr/>
        <p:txBody>
          <a:bodyPr/>
          <a:lstStyle/>
          <a:p>
            <a:r>
              <a:rPr lang="en-US" smtClean="0"/>
              <a:t>Phân phối độ dài quote</a:t>
            </a:r>
            <a:endParaRPr lang="en-US"/>
          </a:p>
        </p:txBody>
      </p:sp>
      <p:sp>
        <p:nvSpPr>
          <p:cNvPr id="4" name="Text Placeholder 3">
            <a:extLst>
              <a:ext uri="{FF2B5EF4-FFF2-40B4-BE49-F238E27FC236}">
                <a16:creationId xmlns:a16="http://schemas.microsoft.com/office/drawing/2014/main" xmlns="" id="{D7A5E0C5-7F9C-BDE6-162B-F94E54DA8B01}"/>
              </a:ext>
            </a:extLst>
          </p:cNvPr>
          <p:cNvSpPr>
            <a:spLocks noGrp="1"/>
          </p:cNvSpPr>
          <p:nvPr>
            <p:ph type="body" sz="quarter" idx="13"/>
          </p:nvPr>
        </p:nvSpPr>
        <p:spPr>
          <a:xfrm>
            <a:off x="1099016" y="3651968"/>
            <a:ext cx="12975762" cy="7249517"/>
          </a:xfrm>
        </p:spPr>
        <p:txBody>
          <a:bodyPr/>
          <a:lstStyle/>
          <a:p>
            <a:endParaRPr lang="en-US"/>
          </a:p>
        </p:txBody>
      </p:sp>
      <p:pic>
        <p:nvPicPr>
          <p:cNvPr id="7170" name="Picture 2" descr="https://lh7-us.googleusercontent.com/symHtv7Rg_9ImqvyikygDLs9La-RR1_643fFc6HMTXGOfjzArQ71ggTFr_FjfwNY1T8PJQQbz0yUZCn7yEC9NTTp6rY606CMqzNaCH9Wxs3hbWNXK7HbCFQtDNRplfWEpcG3LOuCqA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823" y="1628661"/>
            <a:ext cx="6782353" cy="4046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7955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A5FD9F-F079-E7CB-275B-4B407F7320C6}"/>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xmlns="" id="{CE73DABA-0E07-DDEE-86EE-B4224D9C9822}"/>
              </a:ext>
            </a:extLst>
          </p:cNvPr>
          <p:cNvSpPr>
            <a:spLocks noGrp="1"/>
          </p:cNvSpPr>
          <p:nvPr>
            <p:ph type="title"/>
          </p:nvPr>
        </p:nvSpPr>
        <p:spPr/>
        <p:txBody>
          <a:bodyPr/>
          <a:lstStyle/>
          <a:p>
            <a:r>
              <a:rPr lang="en-US" smtClean="0"/>
              <a:t>Các từ xuất hiện nhiều nhất</a:t>
            </a:r>
            <a:endParaRPr lang="en-US"/>
          </a:p>
        </p:txBody>
      </p:sp>
      <p:sp>
        <p:nvSpPr>
          <p:cNvPr id="4" name="Text Placeholder 3">
            <a:extLst>
              <a:ext uri="{FF2B5EF4-FFF2-40B4-BE49-F238E27FC236}">
                <a16:creationId xmlns:a16="http://schemas.microsoft.com/office/drawing/2014/main" xmlns="" id="{D7A5E0C5-7F9C-BDE6-162B-F94E54DA8B01}"/>
              </a:ext>
            </a:extLst>
          </p:cNvPr>
          <p:cNvSpPr>
            <a:spLocks noGrp="1"/>
          </p:cNvSpPr>
          <p:nvPr>
            <p:ph type="body" sz="quarter" idx="13"/>
          </p:nvPr>
        </p:nvSpPr>
        <p:spPr>
          <a:xfrm>
            <a:off x="1057071" y="4046250"/>
            <a:ext cx="10539094" cy="6266001"/>
          </a:xfrm>
        </p:spPr>
        <p:txBody>
          <a:bodyPr/>
          <a:lstStyle/>
          <a:p>
            <a:endParaRPr lang="en-US"/>
          </a:p>
        </p:txBody>
      </p:sp>
      <p:pic>
        <p:nvPicPr>
          <p:cNvPr id="8194" name="Picture 2" descr="https://lh7-us.googleusercontent.com/qJ3oP1dsqFFWfYV_Kp_jMPFGKprmmEX7lrtlj14pFbAVPDPgSWIDukJTvhN-_wFV1xWeOGQ6GVLFldA4RQQK0fN8d4kfEZ34HdPxct8tjhY_iKC2vRWmGm5sK9E4aq8abrqwEZsaRH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295" y="1737612"/>
            <a:ext cx="7380085" cy="353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103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xmlns="" id="{67FB4AA9-E9AF-4CE0-A0DC-99D79528900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xmlns="" id="{FF8BDF70-CFA6-4031-86B7-31F910D8115D}"/>
              </a:ext>
            </a:extLst>
          </p:cNvPr>
          <p:cNvSpPr txBox="1">
            <a:spLocks/>
          </p:cNvSpPr>
          <p:nvPr/>
        </p:nvSpPr>
        <p:spPr>
          <a:xfrm>
            <a:off x="413012" y="2253857"/>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a:t>Phân tích và dự đoán MBTI dựa trên quotes của mỗi người</a:t>
            </a:r>
            <a:endParaRPr lang="vi-VN" b="0"/>
          </a:p>
          <a:p>
            <a:r>
              <a:rPr lang="vi-VN"/>
              <a:t/>
            </a:r>
            <a:br>
              <a:rPr lang="vi-VN"/>
            </a:br>
            <a:endParaRPr lang="en-US" dirty="0"/>
          </a:p>
        </p:txBody>
      </p:sp>
      <p:sp>
        <p:nvSpPr>
          <p:cNvPr id="12" name="Title 6">
            <a:extLst>
              <a:ext uri="{FF2B5EF4-FFF2-40B4-BE49-F238E27FC236}">
                <a16:creationId xmlns:a16="http://schemas.microsoft.com/office/drawing/2014/main" xmlns="" id="{A4ACF486-B7D8-4A5A-B633-83527A2F99E2}"/>
              </a:ext>
            </a:extLst>
          </p:cNvPr>
          <p:cNvSpPr txBox="1">
            <a:spLocks/>
          </p:cNvSpPr>
          <p:nvPr/>
        </p:nvSpPr>
        <p:spPr>
          <a:xfrm>
            <a:off x="413012" y="356762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b="0" dirty="0"/>
          </a:p>
          <a:p>
            <a:endParaRPr lang="en-US" sz="2800" b="0" dirty="0"/>
          </a:p>
          <a:p>
            <a:endParaRPr lang="en-US" sz="2800" b="0" dirty="0"/>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CA7ECF-1792-4255-AF79-1338056A166B}"/>
              </a:ext>
            </a:extLst>
          </p:cNvPr>
          <p:cNvSpPr>
            <a:spLocks noGrp="1"/>
          </p:cNvSpPr>
          <p:nvPr>
            <p:ph type="title"/>
          </p:nvPr>
        </p:nvSpPr>
        <p:spPr/>
        <p:txBody>
          <a:bodyPr/>
          <a:lstStyle/>
          <a:p>
            <a:r>
              <a:rPr lang="en-US" smtClean="0"/>
              <a:t>Mục lục</a:t>
            </a:r>
            <a:endParaRPr lang="en-US"/>
          </a:p>
        </p:txBody>
      </p:sp>
      <p:sp>
        <p:nvSpPr>
          <p:cNvPr id="3" name="Text Placeholder 2">
            <a:extLst>
              <a:ext uri="{FF2B5EF4-FFF2-40B4-BE49-F238E27FC236}">
                <a16:creationId xmlns:a16="http://schemas.microsoft.com/office/drawing/2014/main" xmlns="" id="{387A365B-2C63-46A3-AD64-BA52831BEC40}"/>
              </a:ext>
            </a:extLst>
          </p:cNvPr>
          <p:cNvSpPr>
            <a:spLocks noGrp="1"/>
          </p:cNvSpPr>
          <p:nvPr>
            <p:ph type="body" sz="quarter" idx="13"/>
          </p:nvPr>
        </p:nvSpPr>
        <p:spPr/>
        <p:txBody>
          <a:bodyPr/>
          <a:lstStyle/>
          <a:p>
            <a:pPr marL="514350" indent="-514350">
              <a:buFont typeface="+mj-lt"/>
              <a:buAutoNum type="arabicPeriod"/>
            </a:pPr>
            <a:r>
              <a:rPr lang="en-US" dirty="0" smtClean="0"/>
              <a:t>Giới thiệu đề tài</a:t>
            </a:r>
          </a:p>
          <a:p>
            <a:pPr marL="514350" indent="-514350">
              <a:buFont typeface="+mj-lt"/>
              <a:buAutoNum type="arabicPeriod"/>
            </a:pPr>
            <a:r>
              <a:rPr lang="en-US" dirty="0" smtClean="0"/>
              <a:t>Đặt vấn đề và yêu cầu</a:t>
            </a:r>
          </a:p>
          <a:p>
            <a:pPr marL="514350" indent="-514350">
              <a:buFont typeface="+mj-lt"/>
              <a:buAutoNum type="arabicPeriod"/>
            </a:pPr>
            <a:r>
              <a:rPr lang="en-US" dirty="0" smtClean="0"/>
              <a:t>Thu thập dữ liệu</a:t>
            </a:r>
          </a:p>
          <a:p>
            <a:pPr marL="514350" indent="-514350">
              <a:buFont typeface="+mj-lt"/>
              <a:buAutoNum type="arabicPeriod"/>
            </a:pPr>
            <a:r>
              <a:rPr lang="en-US" dirty="0" smtClean="0"/>
              <a:t>Phân tích dữ </a:t>
            </a:r>
            <a:r>
              <a:rPr lang="en-US" dirty="0" smtClean="0"/>
              <a:t>liệu</a:t>
            </a:r>
            <a:endParaRPr lang="en-US" dirty="0" smtClean="0"/>
          </a:p>
          <a:p>
            <a:pPr marL="514350" indent="-514350">
              <a:buFont typeface="+mj-lt"/>
              <a:buAutoNum type="arabicPeriod"/>
            </a:pPr>
            <a:r>
              <a:rPr lang="en-US" dirty="0" smtClean="0">
                <a:solidFill>
                  <a:srgbClr val="FF0000"/>
                </a:solidFill>
              </a:rPr>
              <a:t>Xử lý dữ liệu</a:t>
            </a:r>
          </a:p>
          <a:p>
            <a:pPr marL="514350" indent="-514350">
              <a:buFont typeface="+mj-lt"/>
              <a:buAutoNum type="arabicPeriod"/>
            </a:pPr>
            <a:r>
              <a:rPr lang="en-US" dirty="0" smtClean="0"/>
              <a:t>Xây dựng mô hình</a:t>
            </a:r>
            <a:endParaRPr lang="en-US" dirty="0" smtClean="0"/>
          </a:p>
          <a:p>
            <a:pPr marL="514350" indent="-514350">
              <a:buFont typeface="+mj-lt"/>
              <a:buAutoNum type="arabicPeriod"/>
            </a:pPr>
            <a:r>
              <a:rPr lang="en-US" dirty="0" smtClean="0"/>
              <a:t>Kết luận</a:t>
            </a:r>
            <a:endParaRPr lang="en-US" dirty="0"/>
          </a:p>
        </p:txBody>
      </p:sp>
      <p:sp>
        <p:nvSpPr>
          <p:cNvPr id="4" name="Slide Number Placeholder 3">
            <a:extLst>
              <a:ext uri="{FF2B5EF4-FFF2-40B4-BE49-F238E27FC236}">
                <a16:creationId xmlns:a16="http://schemas.microsoft.com/office/drawing/2014/main" xmlns="" id="{FB67697B-E2F6-452F-B4AF-9444ACC6F580}"/>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Tree>
    <p:extLst>
      <p:ext uri="{BB962C8B-B14F-4D97-AF65-F5344CB8AC3E}">
        <p14:creationId xmlns:p14="http://schemas.microsoft.com/office/powerpoint/2010/main" val="25538189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A5FD9F-F079-E7CB-275B-4B407F7320C6}"/>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xmlns="" id="{CE73DABA-0E07-DDEE-86EE-B4224D9C9822}"/>
              </a:ext>
            </a:extLst>
          </p:cNvPr>
          <p:cNvSpPr>
            <a:spLocks noGrp="1"/>
          </p:cNvSpPr>
          <p:nvPr>
            <p:ph type="title"/>
          </p:nvPr>
        </p:nvSpPr>
        <p:spPr/>
        <p:txBody>
          <a:bodyPr/>
          <a:lstStyle/>
          <a:p>
            <a:r>
              <a:rPr lang="en-US" dirty="0" smtClean="0"/>
              <a:t>Bag of word</a:t>
            </a:r>
            <a:endParaRPr lang="en-US" dirty="0"/>
          </a:p>
        </p:txBody>
      </p:sp>
      <p:sp>
        <p:nvSpPr>
          <p:cNvPr id="4" name="Text Placeholder 3">
            <a:extLst>
              <a:ext uri="{FF2B5EF4-FFF2-40B4-BE49-F238E27FC236}">
                <a16:creationId xmlns:a16="http://schemas.microsoft.com/office/drawing/2014/main" xmlns="" id="{D7A5E0C5-7F9C-BDE6-162B-F94E54DA8B01}"/>
              </a:ext>
            </a:extLst>
          </p:cNvPr>
          <p:cNvSpPr>
            <a:spLocks noGrp="1"/>
          </p:cNvSpPr>
          <p:nvPr>
            <p:ph type="body" sz="quarter" idx="13"/>
          </p:nvPr>
        </p:nvSpPr>
        <p:spPr>
          <a:xfrm>
            <a:off x="225799" y="1253173"/>
            <a:ext cx="8118101" cy="6266001"/>
          </a:xfrm>
        </p:spPr>
        <p:txBody>
          <a:bodyPr/>
          <a:lstStyle/>
          <a:p>
            <a:pPr fontAlgn="base"/>
            <a:r>
              <a:rPr lang="vi-VN" dirty="0"/>
              <a:t>Mô tả: Phương pháp này biểu diễn văn bản bằng cách xây dựng một từ điển của tất cả các từ xuất hiện trong tập dữ liệu. Mỗi văn bản được biểu diễn bằng một vector với độ dài bằng số lượng từ trong từ điển, và mỗi phần tử trong vector tương ứng với số lần xuất hiện của từ đó trong văn bản.</a:t>
            </a:r>
          </a:p>
          <a:p>
            <a:pPr fontAlgn="base"/>
            <a:r>
              <a:rPr lang="vi-VN" dirty="0"/>
              <a:t>Ví dụ: Giả sử chúng ta có hai văn bản: "I love coding" và "Coding is fun". Từ điển gồm các từ: ["I", "love", "coding", "is", "fun"]. Biểu diễn BoW của hai văn bản sẽ là:</a:t>
            </a:r>
          </a:p>
          <a:p>
            <a:pPr lvl="1" fontAlgn="base"/>
            <a:r>
              <a:rPr lang="vi-VN" dirty="0"/>
              <a:t>"I love coding" : [1, 1, 1, 0, 0]</a:t>
            </a:r>
          </a:p>
          <a:p>
            <a:pPr lvl="1" fontAlgn="base"/>
            <a:r>
              <a:rPr lang="vi-VN" dirty="0"/>
              <a:t>"Coding is fun" : [0, 0, 1, 1, 1]</a:t>
            </a:r>
          </a:p>
          <a:p>
            <a:endParaRPr lang="en-US" dirty="0"/>
          </a:p>
        </p:txBody>
      </p:sp>
    </p:spTree>
    <p:extLst>
      <p:ext uri="{BB962C8B-B14F-4D97-AF65-F5344CB8AC3E}">
        <p14:creationId xmlns:p14="http://schemas.microsoft.com/office/powerpoint/2010/main" val="4045606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A5FD9F-F079-E7CB-275B-4B407F7320C6}"/>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xmlns="" id="{CE73DABA-0E07-DDEE-86EE-B4224D9C9822}"/>
              </a:ext>
            </a:extLst>
          </p:cNvPr>
          <p:cNvSpPr>
            <a:spLocks noGrp="1"/>
          </p:cNvSpPr>
          <p:nvPr>
            <p:ph type="title"/>
          </p:nvPr>
        </p:nvSpPr>
        <p:spPr/>
        <p:txBody>
          <a:bodyPr/>
          <a:lstStyle/>
          <a:p>
            <a:r>
              <a:rPr lang="en-US" dirty="0" smtClean="0"/>
              <a:t>Bag of word</a:t>
            </a:r>
            <a:endParaRPr lang="en-US" dirty="0"/>
          </a:p>
        </p:txBody>
      </p:sp>
      <p:sp>
        <p:nvSpPr>
          <p:cNvPr id="4" name="Text Placeholder 3">
            <a:extLst>
              <a:ext uri="{FF2B5EF4-FFF2-40B4-BE49-F238E27FC236}">
                <a16:creationId xmlns:a16="http://schemas.microsoft.com/office/drawing/2014/main" xmlns="" id="{D7A5E0C5-7F9C-BDE6-162B-F94E54DA8B01}"/>
              </a:ext>
            </a:extLst>
          </p:cNvPr>
          <p:cNvSpPr>
            <a:spLocks noGrp="1"/>
          </p:cNvSpPr>
          <p:nvPr>
            <p:ph type="body" sz="quarter" idx="13"/>
          </p:nvPr>
        </p:nvSpPr>
        <p:spPr>
          <a:xfrm>
            <a:off x="225799" y="1253173"/>
            <a:ext cx="8118101" cy="6266001"/>
          </a:xfrm>
        </p:spPr>
        <p:txBody>
          <a:bodyPr/>
          <a:lstStyle/>
          <a:p>
            <a:pPr marL="0" indent="0" fontAlgn="base">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777" y="2069592"/>
            <a:ext cx="5392511" cy="4026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4582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A5FD9F-F079-E7CB-275B-4B407F7320C6}"/>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xmlns="" id="{CE73DABA-0E07-DDEE-86EE-B4224D9C9822}"/>
              </a:ext>
            </a:extLst>
          </p:cNvPr>
          <p:cNvSpPr>
            <a:spLocks noGrp="1"/>
          </p:cNvSpPr>
          <p:nvPr>
            <p:ph type="title"/>
          </p:nvPr>
        </p:nvSpPr>
        <p:spPr/>
        <p:txBody>
          <a:bodyPr/>
          <a:lstStyle/>
          <a:p>
            <a:r>
              <a:rPr lang="en-US" dirty="0" smtClean="0"/>
              <a:t>BERT Tokenize</a:t>
            </a:r>
            <a:endParaRPr lang="en-US" dirty="0"/>
          </a:p>
        </p:txBody>
      </p:sp>
      <p:sp>
        <p:nvSpPr>
          <p:cNvPr id="4" name="Text Placeholder 3">
            <a:extLst>
              <a:ext uri="{FF2B5EF4-FFF2-40B4-BE49-F238E27FC236}">
                <a16:creationId xmlns:a16="http://schemas.microsoft.com/office/drawing/2014/main" xmlns="" id="{D7A5E0C5-7F9C-BDE6-162B-F94E54DA8B01}"/>
              </a:ext>
            </a:extLst>
          </p:cNvPr>
          <p:cNvSpPr>
            <a:spLocks noGrp="1"/>
          </p:cNvSpPr>
          <p:nvPr>
            <p:ph type="body" sz="quarter" idx="13"/>
          </p:nvPr>
        </p:nvSpPr>
        <p:spPr>
          <a:xfrm>
            <a:off x="225799" y="1253173"/>
            <a:ext cx="8118101" cy="6266001"/>
          </a:xfrm>
        </p:spPr>
        <p:txBody>
          <a:bodyPr/>
          <a:lstStyle/>
          <a:p>
            <a:r>
              <a:rPr lang="vi-VN" b="1" dirty="0"/>
              <a:t>Mô tả:</a:t>
            </a:r>
            <a:r>
              <a:rPr lang="vi-VN" dirty="0"/>
              <a:t> BERT (Bidirectional Encoder Representations from Transformers) sử dụng một mô hình mạng nơ-ron sâu để mã hóa văn bản. BERT phân thành các token và ánh xạ chúng thành các vector có số chiều cao hơn để bao gồm thông tin về ngữ cảnh xung quanh từng token.</a:t>
            </a:r>
          </a:p>
          <a:p>
            <a:r>
              <a:rPr lang="vi-VN" b="1" dirty="0"/>
              <a:t>Ví dụ:</a:t>
            </a:r>
            <a:r>
              <a:rPr lang="vi-VN" dirty="0"/>
              <a:t> Với câu "I love coding", BERT sẽ token hóa thành các phần tử nhỏ hơn và sau đó biểu diễn chúng dưới dạng vector có số chiều lớn hơn. Điều này tạo ra một biểu diễn phong phú hơn cho văn bản so với BoW.</a:t>
            </a:r>
          </a:p>
          <a:p>
            <a:endParaRPr lang="en-US" dirty="0"/>
          </a:p>
        </p:txBody>
      </p:sp>
    </p:spTree>
    <p:extLst>
      <p:ext uri="{BB962C8B-B14F-4D97-AF65-F5344CB8AC3E}">
        <p14:creationId xmlns:p14="http://schemas.microsoft.com/office/powerpoint/2010/main" val="190599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A5FD9F-F079-E7CB-275B-4B407F7320C6}"/>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xmlns="" id="{CE73DABA-0E07-DDEE-86EE-B4224D9C9822}"/>
              </a:ext>
            </a:extLst>
          </p:cNvPr>
          <p:cNvSpPr>
            <a:spLocks noGrp="1"/>
          </p:cNvSpPr>
          <p:nvPr>
            <p:ph type="title"/>
          </p:nvPr>
        </p:nvSpPr>
        <p:spPr/>
        <p:txBody>
          <a:bodyPr/>
          <a:lstStyle/>
          <a:p>
            <a:r>
              <a:rPr lang="en-US" dirty="0" smtClean="0"/>
              <a:t>BERT Tokenize</a:t>
            </a:r>
            <a:endParaRPr lang="en-US" dirty="0"/>
          </a:p>
        </p:txBody>
      </p:sp>
      <p:sp>
        <p:nvSpPr>
          <p:cNvPr id="4" name="Text Placeholder 3">
            <a:extLst>
              <a:ext uri="{FF2B5EF4-FFF2-40B4-BE49-F238E27FC236}">
                <a16:creationId xmlns:a16="http://schemas.microsoft.com/office/drawing/2014/main" xmlns="" id="{D7A5E0C5-7F9C-BDE6-162B-F94E54DA8B01}"/>
              </a:ext>
            </a:extLst>
          </p:cNvPr>
          <p:cNvSpPr>
            <a:spLocks noGrp="1"/>
          </p:cNvSpPr>
          <p:nvPr>
            <p:ph type="body" sz="quarter" idx="13"/>
          </p:nvPr>
        </p:nvSpPr>
        <p:spPr>
          <a:xfrm>
            <a:off x="225799" y="1253173"/>
            <a:ext cx="8118101" cy="6266001"/>
          </a:xfrm>
        </p:spPr>
        <p:txBody>
          <a:bodyPr/>
          <a:lstStyle/>
          <a:p>
            <a:endParaRPr lang="en-US"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200" y="2073729"/>
            <a:ext cx="6724991" cy="3609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0344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A5FD9F-F079-E7CB-275B-4B407F7320C6}"/>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xmlns="" id="{CE73DABA-0E07-DDEE-86EE-B4224D9C9822}"/>
              </a:ext>
            </a:extLst>
          </p:cNvPr>
          <p:cNvSpPr>
            <a:spLocks noGrp="1"/>
          </p:cNvSpPr>
          <p:nvPr>
            <p:ph type="title"/>
          </p:nvPr>
        </p:nvSpPr>
        <p:spPr/>
        <p:txBody>
          <a:bodyPr/>
          <a:lstStyle/>
          <a:p>
            <a:r>
              <a:rPr lang="en-US" dirty="0" smtClean="0"/>
              <a:t>TF-IDF </a:t>
            </a:r>
            <a:endParaRPr lang="en-US" dirty="0"/>
          </a:p>
        </p:txBody>
      </p:sp>
      <p:sp>
        <p:nvSpPr>
          <p:cNvPr id="4" name="Text Placeholder 3">
            <a:extLst>
              <a:ext uri="{FF2B5EF4-FFF2-40B4-BE49-F238E27FC236}">
                <a16:creationId xmlns:a16="http://schemas.microsoft.com/office/drawing/2014/main" xmlns="" id="{D7A5E0C5-7F9C-BDE6-162B-F94E54DA8B01}"/>
              </a:ext>
            </a:extLst>
          </p:cNvPr>
          <p:cNvSpPr>
            <a:spLocks noGrp="1"/>
          </p:cNvSpPr>
          <p:nvPr>
            <p:ph type="body" sz="quarter" idx="13"/>
          </p:nvPr>
        </p:nvSpPr>
        <p:spPr>
          <a:xfrm>
            <a:off x="225799" y="1253173"/>
            <a:ext cx="8118101" cy="6266001"/>
          </a:xfrm>
        </p:spPr>
        <p:txBody>
          <a:bodyPr/>
          <a:lstStyle/>
          <a:p>
            <a:r>
              <a:rPr lang="vi-VN" b="1" dirty="0"/>
              <a:t>Mô tả:</a:t>
            </a:r>
            <a:r>
              <a:rPr lang="vi-VN" dirty="0"/>
              <a:t> TF-IDF đánh giá tầm quan trọng của một từ trong một văn bản trong ngữ liệu. Nó tăng cường các từ xuất hiện nhiều trong một văn bản nhưng lại xuất hiện ít trong toàn bộ ngữ liệu, giúp định danh những từ khóa đặc trưng.</a:t>
            </a:r>
          </a:p>
          <a:p>
            <a:r>
              <a:rPr lang="vi-VN" b="1" dirty="0"/>
              <a:t>Ví dụ:</a:t>
            </a:r>
            <a:r>
              <a:rPr lang="vi-VN" dirty="0"/>
              <a:t> Giả sử chúng ta có hai văn bản "I love coding" và "Coding is fun". Nếu "coding" xuất hiện nhiều trong văn bản thứ nhất nhưng ít trong văn bản thứ hai, giá trị TF-IDF của "coding" trong văn bản đầu sẽ cao hơn so với văn bản thứ hai.</a:t>
            </a:r>
          </a:p>
          <a:p>
            <a:endParaRPr lang="en-US" dirty="0"/>
          </a:p>
        </p:txBody>
      </p:sp>
    </p:spTree>
    <p:extLst>
      <p:ext uri="{BB962C8B-B14F-4D97-AF65-F5344CB8AC3E}">
        <p14:creationId xmlns:p14="http://schemas.microsoft.com/office/powerpoint/2010/main" val="264327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A5FD9F-F079-E7CB-275B-4B407F7320C6}"/>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xmlns="" id="{CE73DABA-0E07-DDEE-86EE-B4224D9C9822}"/>
              </a:ext>
            </a:extLst>
          </p:cNvPr>
          <p:cNvSpPr>
            <a:spLocks noGrp="1"/>
          </p:cNvSpPr>
          <p:nvPr>
            <p:ph type="title"/>
          </p:nvPr>
        </p:nvSpPr>
        <p:spPr/>
        <p:txBody>
          <a:bodyPr/>
          <a:lstStyle/>
          <a:p>
            <a:r>
              <a:rPr lang="en-US" dirty="0" smtClean="0"/>
              <a:t>TF-IDF </a:t>
            </a:r>
            <a:endParaRPr lang="en-US" dirty="0"/>
          </a:p>
        </p:txBody>
      </p:sp>
      <p:sp>
        <p:nvSpPr>
          <p:cNvPr id="4" name="Text Placeholder 3">
            <a:extLst>
              <a:ext uri="{FF2B5EF4-FFF2-40B4-BE49-F238E27FC236}">
                <a16:creationId xmlns:a16="http://schemas.microsoft.com/office/drawing/2014/main" xmlns="" id="{D7A5E0C5-7F9C-BDE6-162B-F94E54DA8B01}"/>
              </a:ext>
            </a:extLst>
          </p:cNvPr>
          <p:cNvSpPr>
            <a:spLocks noGrp="1"/>
          </p:cNvSpPr>
          <p:nvPr>
            <p:ph type="body" sz="quarter" idx="13"/>
          </p:nvPr>
        </p:nvSpPr>
        <p:spPr>
          <a:xfrm>
            <a:off x="225799" y="1253173"/>
            <a:ext cx="8118101" cy="6266001"/>
          </a:xfrm>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224" y="2242004"/>
            <a:ext cx="4886325"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3317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CA7ECF-1792-4255-AF79-1338056A166B}"/>
              </a:ext>
            </a:extLst>
          </p:cNvPr>
          <p:cNvSpPr>
            <a:spLocks noGrp="1"/>
          </p:cNvSpPr>
          <p:nvPr>
            <p:ph type="title"/>
          </p:nvPr>
        </p:nvSpPr>
        <p:spPr/>
        <p:txBody>
          <a:bodyPr/>
          <a:lstStyle/>
          <a:p>
            <a:r>
              <a:rPr lang="en-US" smtClean="0"/>
              <a:t>Mục lục</a:t>
            </a:r>
            <a:endParaRPr lang="en-US"/>
          </a:p>
        </p:txBody>
      </p:sp>
      <p:sp>
        <p:nvSpPr>
          <p:cNvPr id="3" name="Text Placeholder 2">
            <a:extLst>
              <a:ext uri="{FF2B5EF4-FFF2-40B4-BE49-F238E27FC236}">
                <a16:creationId xmlns:a16="http://schemas.microsoft.com/office/drawing/2014/main" xmlns="" id="{387A365B-2C63-46A3-AD64-BA52831BEC40}"/>
              </a:ext>
            </a:extLst>
          </p:cNvPr>
          <p:cNvSpPr>
            <a:spLocks noGrp="1"/>
          </p:cNvSpPr>
          <p:nvPr>
            <p:ph type="body" sz="quarter" idx="13"/>
          </p:nvPr>
        </p:nvSpPr>
        <p:spPr/>
        <p:txBody>
          <a:bodyPr/>
          <a:lstStyle/>
          <a:p>
            <a:pPr marL="514350" indent="-514350">
              <a:buFont typeface="+mj-lt"/>
              <a:buAutoNum type="arabicPeriod"/>
            </a:pPr>
            <a:r>
              <a:rPr lang="en-US" dirty="0" smtClean="0"/>
              <a:t>Giới thiệu đề tài</a:t>
            </a:r>
          </a:p>
          <a:p>
            <a:pPr marL="514350" indent="-514350">
              <a:buFont typeface="+mj-lt"/>
              <a:buAutoNum type="arabicPeriod"/>
            </a:pPr>
            <a:r>
              <a:rPr lang="en-US" dirty="0" smtClean="0"/>
              <a:t>Đặt vấn đề và yêu cầu</a:t>
            </a:r>
          </a:p>
          <a:p>
            <a:pPr marL="514350" indent="-514350">
              <a:buFont typeface="+mj-lt"/>
              <a:buAutoNum type="arabicPeriod"/>
            </a:pPr>
            <a:r>
              <a:rPr lang="en-US" dirty="0" smtClean="0"/>
              <a:t>Thu thập dữ liệu</a:t>
            </a:r>
          </a:p>
          <a:p>
            <a:pPr marL="514350" indent="-514350">
              <a:buFont typeface="+mj-lt"/>
              <a:buAutoNum type="arabicPeriod"/>
            </a:pPr>
            <a:r>
              <a:rPr lang="en-US" dirty="0" smtClean="0"/>
              <a:t>Phân tích dữ </a:t>
            </a:r>
            <a:r>
              <a:rPr lang="en-US" dirty="0" smtClean="0"/>
              <a:t>liệu</a:t>
            </a:r>
          </a:p>
          <a:p>
            <a:pPr marL="514350" indent="-514350">
              <a:buFont typeface="+mj-lt"/>
              <a:buAutoNum type="arabicPeriod"/>
            </a:pPr>
            <a:r>
              <a:rPr lang="en-US" dirty="0" smtClean="0"/>
              <a:t>Xử lý dữ liệu</a:t>
            </a:r>
            <a:endParaRPr lang="en-US" dirty="0" smtClean="0"/>
          </a:p>
          <a:p>
            <a:pPr marL="514350" indent="-514350">
              <a:buFont typeface="+mj-lt"/>
              <a:buAutoNum type="arabicPeriod"/>
            </a:pPr>
            <a:r>
              <a:rPr lang="en-US" dirty="0" smtClean="0">
                <a:solidFill>
                  <a:srgbClr val="FF0000"/>
                </a:solidFill>
              </a:rPr>
              <a:t>Xây dựng mô hình</a:t>
            </a:r>
          </a:p>
          <a:p>
            <a:pPr marL="514350" indent="-514350">
              <a:buFont typeface="+mj-lt"/>
              <a:buAutoNum type="arabicPeriod"/>
            </a:pPr>
            <a:r>
              <a:rPr lang="en-US" dirty="0" smtClean="0"/>
              <a:t>Kết luận</a:t>
            </a:r>
            <a:endParaRPr lang="en-US" dirty="0"/>
          </a:p>
        </p:txBody>
      </p:sp>
      <p:sp>
        <p:nvSpPr>
          <p:cNvPr id="4" name="Slide Number Placeholder 3">
            <a:extLst>
              <a:ext uri="{FF2B5EF4-FFF2-40B4-BE49-F238E27FC236}">
                <a16:creationId xmlns:a16="http://schemas.microsoft.com/office/drawing/2014/main" xmlns="" id="{FB67697B-E2F6-452F-B4AF-9444ACC6F580}"/>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Tree>
    <p:extLst>
      <p:ext uri="{BB962C8B-B14F-4D97-AF65-F5344CB8AC3E}">
        <p14:creationId xmlns:p14="http://schemas.microsoft.com/office/powerpoint/2010/main" val="1124065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A5FD9F-F079-E7CB-275B-4B407F7320C6}"/>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xmlns="" id="{CE73DABA-0E07-DDEE-86EE-B4224D9C9822}"/>
              </a:ext>
            </a:extLst>
          </p:cNvPr>
          <p:cNvSpPr>
            <a:spLocks noGrp="1"/>
          </p:cNvSpPr>
          <p:nvPr>
            <p:ph type="title"/>
          </p:nvPr>
        </p:nvSpPr>
        <p:spPr/>
        <p:txBody>
          <a:bodyPr/>
          <a:lstStyle/>
          <a:p>
            <a:r>
              <a:rPr lang="en-US" dirty="0" smtClean="0"/>
              <a:t>Naive Bayes Classfication </a:t>
            </a:r>
            <a:endParaRPr lang="en-US" dirty="0"/>
          </a:p>
        </p:txBody>
      </p:sp>
      <p:sp>
        <p:nvSpPr>
          <p:cNvPr id="4" name="Text Placeholder 3">
            <a:extLst>
              <a:ext uri="{FF2B5EF4-FFF2-40B4-BE49-F238E27FC236}">
                <a16:creationId xmlns:a16="http://schemas.microsoft.com/office/drawing/2014/main" xmlns="" id="{D7A5E0C5-7F9C-BDE6-162B-F94E54DA8B01}"/>
              </a:ext>
            </a:extLst>
          </p:cNvPr>
          <p:cNvSpPr>
            <a:spLocks noGrp="1"/>
          </p:cNvSpPr>
          <p:nvPr>
            <p:ph type="body" sz="quarter" idx="13"/>
          </p:nvPr>
        </p:nvSpPr>
        <p:spPr>
          <a:xfrm>
            <a:off x="225799" y="1253173"/>
            <a:ext cx="8118101" cy="6266001"/>
          </a:xfrm>
        </p:spPr>
        <p:txBody>
          <a:bodyPr/>
          <a:lstStyle/>
          <a:p>
            <a:r>
              <a:rPr lang="vi-VN" dirty="0" smtClean="0"/>
              <a:t>Ta quyết định sử dụng NLTK để xử lý các câu nói của mọi người</a:t>
            </a:r>
          </a:p>
          <a:p>
            <a:r>
              <a:rPr lang="vi-VN" dirty="0" smtClean="0"/>
              <a:t>Tập dữ liệu sau khi xử lý bao gồm 25 câu nói cho mỗi người được ghép lại với nhau trong một khung dữ liệu.</a:t>
            </a:r>
          </a:p>
          <a:p>
            <a:r>
              <a:rPr lang="vi-VN" dirty="0" smtClean="0"/>
              <a:t>Mỗi câu nói được phân tách bằng ‘|||’. Do đó, ta sẽ chia dữ liệu của từng</a:t>
            </a:r>
            <a:r>
              <a:rPr lang="en-US" dirty="0" smtClean="0"/>
              <a:t> </a:t>
            </a:r>
            <a:r>
              <a:rPr lang="vi-VN" dirty="0" smtClean="0"/>
              <a:t>người và sau đó hợp nhất nó thành một loại </a:t>
            </a:r>
            <a:r>
              <a:rPr lang="en-US" dirty="0" smtClean="0"/>
              <a:t>features</a:t>
            </a:r>
            <a:r>
              <a:rPr lang="vi-VN" dirty="0" smtClean="0"/>
              <a:t>. Sau đó, mã hóa các từ và tạo mô hình bag-of-words. </a:t>
            </a:r>
          </a:p>
          <a:p>
            <a:r>
              <a:rPr lang="vi-VN" dirty="0" smtClean="0"/>
              <a:t>Và ở phần bag-of-words này, ta sẽ sử dụng thuật toán Naive Bayes để xử lý sẽ đem lại sự hiệu quả rất cao</a:t>
            </a:r>
          </a:p>
          <a:p>
            <a:r>
              <a:rPr lang="vi-VN" dirty="0"/>
              <a:t/>
            </a:r>
            <a:br>
              <a:rPr lang="vi-VN" dirty="0"/>
            </a:br>
            <a:endParaRPr lang="en-US" dirty="0"/>
          </a:p>
        </p:txBody>
      </p:sp>
    </p:spTree>
    <p:extLst>
      <p:ext uri="{BB962C8B-B14F-4D97-AF65-F5344CB8AC3E}">
        <p14:creationId xmlns:p14="http://schemas.microsoft.com/office/powerpoint/2010/main" val="1624249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A5FD9F-F079-E7CB-275B-4B407F7320C6}"/>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xmlns="" id="{CE73DABA-0E07-DDEE-86EE-B4224D9C9822}"/>
              </a:ext>
            </a:extLst>
          </p:cNvPr>
          <p:cNvSpPr>
            <a:spLocks noGrp="1"/>
          </p:cNvSpPr>
          <p:nvPr>
            <p:ph type="title"/>
          </p:nvPr>
        </p:nvSpPr>
        <p:spPr/>
        <p:txBody>
          <a:bodyPr/>
          <a:lstStyle/>
          <a:p>
            <a:r>
              <a:rPr lang="en-US" dirty="0" smtClean="0"/>
              <a:t>RNN</a:t>
            </a:r>
            <a:endParaRPr lang="en-US" dirty="0"/>
          </a:p>
        </p:txBody>
      </p:sp>
      <p:sp>
        <p:nvSpPr>
          <p:cNvPr id="4" name="Text Placeholder 3">
            <a:extLst>
              <a:ext uri="{FF2B5EF4-FFF2-40B4-BE49-F238E27FC236}">
                <a16:creationId xmlns:a16="http://schemas.microsoft.com/office/drawing/2014/main" xmlns="" id="{D7A5E0C5-7F9C-BDE6-162B-F94E54DA8B01}"/>
              </a:ext>
            </a:extLst>
          </p:cNvPr>
          <p:cNvSpPr>
            <a:spLocks noGrp="1"/>
          </p:cNvSpPr>
          <p:nvPr>
            <p:ph type="body" sz="quarter" idx="13"/>
          </p:nvPr>
        </p:nvSpPr>
        <p:spPr>
          <a:xfrm>
            <a:off x="225799" y="1253173"/>
            <a:ext cx="8118101" cy="6266001"/>
          </a:xfrm>
        </p:spPr>
        <p:txBody>
          <a:bodyPr/>
          <a:lstStyle/>
          <a:p>
            <a:r>
              <a:rPr lang="vi-VN" dirty="0"/>
              <a:t>Sử dụng BERT (Bidirectional Encoder Representations from Transformers) để mã hóa các câu nói của mỗi người là một chiến lược hiệu quả để tăng số chiều dữ liệu và cung cấp thông tin cần thiết cho bước phân loại (classification) bằng RNN (Recurrent Neural Network)</a:t>
            </a:r>
            <a:r>
              <a:rPr lang="vi-VN" dirty="0"/>
              <a:t/>
            </a:r>
            <a:br>
              <a:rPr lang="vi-VN" dirty="0"/>
            </a:br>
            <a:endParaRPr lang="en-US" dirty="0"/>
          </a:p>
        </p:txBody>
      </p:sp>
    </p:spTree>
    <p:extLst>
      <p:ext uri="{BB962C8B-B14F-4D97-AF65-F5344CB8AC3E}">
        <p14:creationId xmlns:p14="http://schemas.microsoft.com/office/powerpoint/2010/main" val="4062200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CA7ECF-1792-4255-AF79-1338056A166B}"/>
              </a:ext>
            </a:extLst>
          </p:cNvPr>
          <p:cNvSpPr>
            <a:spLocks noGrp="1"/>
          </p:cNvSpPr>
          <p:nvPr>
            <p:ph type="title"/>
          </p:nvPr>
        </p:nvSpPr>
        <p:spPr/>
        <p:txBody>
          <a:bodyPr/>
          <a:lstStyle/>
          <a:p>
            <a:r>
              <a:rPr lang="en-US" smtClean="0"/>
              <a:t>Mục lục</a:t>
            </a:r>
            <a:endParaRPr lang="en-US"/>
          </a:p>
        </p:txBody>
      </p:sp>
      <p:sp>
        <p:nvSpPr>
          <p:cNvPr id="3" name="Text Placeholder 2">
            <a:extLst>
              <a:ext uri="{FF2B5EF4-FFF2-40B4-BE49-F238E27FC236}">
                <a16:creationId xmlns:a16="http://schemas.microsoft.com/office/drawing/2014/main" xmlns="" id="{387A365B-2C63-46A3-AD64-BA52831BEC40}"/>
              </a:ext>
            </a:extLst>
          </p:cNvPr>
          <p:cNvSpPr>
            <a:spLocks noGrp="1"/>
          </p:cNvSpPr>
          <p:nvPr>
            <p:ph type="body" sz="quarter" idx="13"/>
          </p:nvPr>
        </p:nvSpPr>
        <p:spPr/>
        <p:txBody>
          <a:bodyPr/>
          <a:lstStyle/>
          <a:p>
            <a:pPr marL="514350" indent="-514350">
              <a:buFont typeface="+mj-lt"/>
              <a:buAutoNum type="arabicPeriod"/>
            </a:pPr>
            <a:r>
              <a:rPr lang="en-US" dirty="0" smtClean="0">
                <a:solidFill>
                  <a:srgbClr val="FF0000"/>
                </a:solidFill>
              </a:rPr>
              <a:t>Giới thiệu đề tài</a:t>
            </a:r>
          </a:p>
          <a:p>
            <a:pPr marL="514350" indent="-514350">
              <a:buFont typeface="+mj-lt"/>
              <a:buAutoNum type="arabicPeriod"/>
            </a:pPr>
            <a:r>
              <a:rPr lang="en-US" dirty="0" smtClean="0"/>
              <a:t>Đặt vấn đề và yêu cầu</a:t>
            </a:r>
          </a:p>
          <a:p>
            <a:pPr marL="514350" indent="-514350">
              <a:buFont typeface="+mj-lt"/>
              <a:buAutoNum type="arabicPeriod"/>
            </a:pPr>
            <a:r>
              <a:rPr lang="en-US" dirty="0" smtClean="0"/>
              <a:t>Thu thập dữ liệu</a:t>
            </a:r>
          </a:p>
          <a:p>
            <a:pPr marL="514350" indent="-514350">
              <a:buFont typeface="+mj-lt"/>
              <a:buAutoNum type="arabicPeriod"/>
            </a:pPr>
            <a:r>
              <a:rPr lang="en-US" dirty="0" smtClean="0"/>
              <a:t>Phân tích dữ </a:t>
            </a:r>
            <a:r>
              <a:rPr lang="en-US" dirty="0" smtClean="0"/>
              <a:t>liệu</a:t>
            </a:r>
          </a:p>
          <a:p>
            <a:pPr marL="514350" indent="-514350">
              <a:buFont typeface="+mj-lt"/>
              <a:buAutoNum type="arabicPeriod"/>
            </a:pPr>
            <a:r>
              <a:rPr lang="en-US" dirty="0" smtClean="0"/>
              <a:t>Xử lý dữ liệu</a:t>
            </a:r>
            <a:endParaRPr lang="en-US" dirty="0" smtClean="0"/>
          </a:p>
          <a:p>
            <a:pPr marL="514350" indent="-514350">
              <a:buFont typeface="+mj-lt"/>
              <a:buAutoNum type="arabicPeriod"/>
            </a:pPr>
            <a:r>
              <a:rPr lang="en-US" dirty="0" smtClean="0"/>
              <a:t>Xây dựng mô hình</a:t>
            </a:r>
          </a:p>
          <a:p>
            <a:pPr marL="514350" indent="-514350">
              <a:buFont typeface="+mj-lt"/>
              <a:buAutoNum type="arabicPeriod"/>
            </a:pPr>
            <a:r>
              <a:rPr lang="en-US" dirty="0" smtClean="0"/>
              <a:t>Kết luận</a:t>
            </a:r>
            <a:endParaRPr lang="en-US" dirty="0"/>
          </a:p>
        </p:txBody>
      </p:sp>
      <p:sp>
        <p:nvSpPr>
          <p:cNvPr id="4" name="Slide Number Placeholder 3">
            <a:extLst>
              <a:ext uri="{FF2B5EF4-FFF2-40B4-BE49-F238E27FC236}">
                <a16:creationId xmlns:a16="http://schemas.microsoft.com/office/drawing/2014/main" xmlns="" id="{FB67697B-E2F6-452F-B4AF-9444ACC6F580}"/>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Tree>
    <p:extLst>
      <p:ext uri="{BB962C8B-B14F-4D97-AF65-F5344CB8AC3E}">
        <p14:creationId xmlns:p14="http://schemas.microsoft.com/office/powerpoint/2010/main" val="31940127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A5FD9F-F079-E7CB-275B-4B407F7320C6}"/>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xmlns="" id="{CE73DABA-0E07-DDEE-86EE-B4224D9C9822}"/>
              </a:ext>
            </a:extLst>
          </p:cNvPr>
          <p:cNvSpPr>
            <a:spLocks noGrp="1"/>
          </p:cNvSpPr>
          <p:nvPr>
            <p:ph type="title"/>
          </p:nvPr>
        </p:nvSpPr>
        <p:spPr/>
        <p:txBody>
          <a:bodyPr/>
          <a:lstStyle/>
          <a:p>
            <a:r>
              <a:rPr lang="en-US" dirty="0" smtClean="0"/>
              <a:t>XGBoost, LightGBM và CatBoost</a:t>
            </a:r>
            <a:endParaRPr lang="en-US" dirty="0"/>
          </a:p>
        </p:txBody>
      </p:sp>
      <p:sp>
        <p:nvSpPr>
          <p:cNvPr id="4" name="Text Placeholder 3">
            <a:extLst>
              <a:ext uri="{FF2B5EF4-FFF2-40B4-BE49-F238E27FC236}">
                <a16:creationId xmlns:a16="http://schemas.microsoft.com/office/drawing/2014/main" xmlns="" id="{D7A5E0C5-7F9C-BDE6-162B-F94E54DA8B01}"/>
              </a:ext>
            </a:extLst>
          </p:cNvPr>
          <p:cNvSpPr>
            <a:spLocks noGrp="1"/>
          </p:cNvSpPr>
          <p:nvPr>
            <p:ph type="body" sz="quarter" idx="13"/>
          </p:nvPr>
        </p:nvSpPr>
        <p:spPr>
          <a:xfrm>
            <a:off x="225799" y="1253173"/>
            <a:ext cx="8118101" cy="6266001"/>
          </a:xfrm>
        </p:spPr>
        <p:txBody>
          <a:bodyPr/>
          <a:lstStyle/>
          <a:p>
            <a:r>
              <a:rPr lang="vi-VN" dirty="0"/>
              <a:t>Việc sử dụng TF-IDF </a:t>
            </a:r>
            <a:r>
              <a:rPr lang="vi-VN" dirty="0" smtClean="0"/>
              <a:t>để </a:t>
            </a:r>
            <a:r>
              <a:rPr lang="vi-VN" dirty="0"/>
              <a:t>mã hóa các câu nói của mỗi người nhằm tăng số chiều dữ liệu là một phương pháp phổ biến trong xử lý văn bản và phân loại văn </a:t>
            </a:r>
            <a:r>
              <a:rPr lang="vi-VN" dirty="0" smtClean="0"/>
              <a:t>bản</a:t>
            </a:r>
            <a:endParaRPr lang="en-US" dirty="0" smtClean="0"/>
          </a:p>
          <a:p>
            <a:pPr fontAlgn="base"/>
            <a:r>
              <a:rPr lang="vi-VN" dirty="0"/>
              <a:t>Sử dụng XGBoost, LightGBM, CatBoost để phân loại nhãn:</a:t>
            </a:r>
          </a:p>
          <a:p>
            <a:pPr lvl="1" fontAlgn="base"/>
            <a:r>
              <a:rPr lang="vi-VN" dirty="0"/>
              <a:t>XGBoost, LightGBM, CatBoost là các thuật toán học máy dựa trên cây quyết định, được sử dụng rộng rãi trong các bài toán phân loại và dự đoán.</a:t>
            </a:r>
          </a:p>
          <a:p>
            <a:pPr lvl="1" fontAlgn="base"/>
            <a:r>
              <a:rPr lang="vi-VN" dirty="0"/>
              <a:t>Khi có ma trận TF-IDF đã được tạo, chúng ta có thể sử dụng các thuật toán này để huấn luyện mô hình phân loại. Các mô hình này sẽ học từ ma trận này để phân loại các câu vào các nhãn tương ứng.</a:t>
            </a:r>
          </a:p>
          <a:p>
            <a:endParaRPr lang="en-US" dirty="0"/>
          </a:p>
        </p:txBody>
      </p:sp>
    </p:spTree>
    <p:extLst>
      <p:ext uri="{BB962C8B-B14F-4D97-AF65-F5344CB8AC3E}">
        <p14:creationId xmlns:p14="http://schemas.microsoft.com/office/powerpoint/2010/main" val="2920493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A5FD9F-F079-E7CB-275B-4B407F7320C6}"/>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xmlns="" id="{CE73DABA-0E07-DDEE-86EE-B4224D9C9822}"/>
              </a:ext>
            </a:extLst>
          </p:cNvPr>
          <p:cNvSpPr>
            <a:spLocks noGrp="1"/>
          </p:cNvSpPr>
          <p:nvPr>
            <p:ph type="title"/>
          </p:nvPr>
        </p:nvSpPr>
        <p:spPr/>
        <p:txBody>
          <a:bodyPr/>
          <a:lstStyle/>
          <a:p>
            <a:r>
              <a:rPr lang="en-US" dirty="0" smtClean="0"/>
              <a:t>Kết quả</a:t>
            </a:r>
            <a:endParaRPr lang="en-US" dirty="0"/>
          </a:p>
        </p:txBody>
      </p:sp>
      <p:sp>
        <p:nvSpPr>
          <p:cNvPr id="4" name="Text Placeholder 3">
            <a:extLst>
              <a:ext uri="{FF2B5EF4-FFF2-40B4-BE49-F238E27FC236}">
                <a16:creationId xmlns:a16="http://schemas.microsoft.com/office/drawing/2014/main" xmlns="" id="{D7A5E0C5-7F9C-BDE6-162B-F94E54DA8B01}"/>
              </a:ext>
            </a:extLst>
          </p:cNvPr>
          <p:cNvSpPr>
            <a:spLocks noGrp="1"/>
          </p:cNvSpPr>
          <p:nvPr>
            <p:ph type="body" sz="quarter" idx="13"/>
          </p:nvPr>
        </p:nvSpPr>
        <p:spPr>
          <a:xfrm>
            <a:off x="225799" y="1253173"/>
            <a:ext cx="8118101" cy="6266001"/>
          </a:xfrm>
        </p:spPr>
        <p:txBody>
          <a:bodyPr/>
          <a:lstStyle/>
          <a:p>
            <a:endParaRPr lang="en-US" dirty="0"/>
          </a:p>
        </p:txBody>
      </p:sp>
      <p:pic>
        <p:nvPicPr>
          <p:cNvPr id="6" name="Picture 5"/>
          <p:cNvPicPr/>
          <p:nvPr/>
        </p:nvPicPr>
        <p:blipFill rotWithShape="1">
          <a:blip r:embed="rId2"/>
          <a:srcRect l="5930" t="69527" r="75640" b="17160"/>
          <a:stretch/>
        </p:blipFill>
        <p:spPr bwMode="auto">
          <a:xfrm>
            <a:off x="1223418" y="2086654"/>
            <a:ext cx="6109335" cy="23907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5359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A5FD9F-F079-E7CB-275B-4B407F7320C6}"/>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3" name="Title 2">
            <a:extLst>
              <a:ext uri="{FF2B5EF4-FFF2-40B4-BE49-F238E27FC236}">
                <a16:creationId xmlns:a16="http://schemas.microsoft.com/office/drawing/2014/main" xmlns="" id="{CE73DABA-0E07-DDEE-86EE-B4224D9C9822}"/>
              </a:ext>
            </a:extLst>
          </p:cNvPr>
          <p:cNvSpPr>
            <a:spLocks noGrp="1"/>
          </p:cNvSpPr>
          <p:nvPr>
            <p:ph type="title"/>
          </p:nvPr>
        </p:nvSpPr>
        <p:spPr/>
        <p:txBody>
          <a:bodyPr/>
          <a:lstStyle/>
          <a:p>
            <a:r>
              <a:rPr lang="en-US" dirty="0" smtClean="0"/>
              <a:t>Kết quả</a:t>
            </a:r>
            <a:endParaRPr lang="en-US" dirty="0"/>
          </a:p>
        </p:txBody>
      </p:sp>
      <p:sp>
        <p:nvSpPr>
          <p:cNvPr id="4" name="Text Placeholder 3">
            <a:extLst>
              <a:ext uri="{FF2B5EF4-FFF2-40B4-BE49-F238E27FC236}">
                <a16:creationId xmlns:a16="http://schemas.microsoft.com/office/drawing/2014/main" xmlns="" id="{D7A5E0C5-7F9C-BDE6-162B-F94E54DA8B01}"/>
              </a:ext>
            </a:extLst>
          </p:cNvPr>
          <p:cNvSpPr>
            <a:spLocks noGrp="1"/>
          </p:cNvSpPr>
          <p:nvPr>
            <p:ph type="body" sz="quarter" idx="13"/>
          </p:nvPr>
        </p:nvSpPr>
        <p:spPr>
          <a:xfrm>
            <a:off x="225799" y="1253173"/>
            <a:ext cx="8118101" cy="6266001"/>
          </a:xfrm>
        </p:spPr>
        <p:txBody>
          <a:bodyPr/>
          <a:lstStyle/>
          <a:p>
            <a:endParaRPr lang="en-US" dirty="0"/>
          </a:p>
        </p:txBody>
      </p:sp>
      <p:pic>
        <p:nvPicPr>
          <p:cNvPr id="8" name="Picture 7"/>
          <p:cNvPicPr/>
          <p:nvPr/>
        </p:nvPicPr>
        <p:blipFill rotWithShape="1">
          <a:blip r:embed="rId2"/>
          <a:srcRect l="6731" t="69823" r="75641" b="16864"/>
          <a:stretch/>
        </p:blipFill>
        <p:spPr bwMode="auto">
          <a:xfrm>
            <a:off x="1122090" y="2147886"/>
            <a:ext cx="6263005" cy="25622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05567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CA7ECF-1792-4255-AF79-1338056A166B}"/>
              </a:ext>
            </a:extLst>
          </p:cNvPr>
          <p:cNvSpPr>
            <a:spLocks noGrp="1"/>
          </p:cNvSpPr>
          <p:nvPr>
            <p:ph type="title"/>
          </p:nvPr>
        </p:nvSpPr>
        <p:spPr/>
        <p:txBody>
          <a:bodyPr/>
          <a:lstStyle/>
          <a:p>
            <a:r>
              <a:rPr lang="en-US" smtClean="0"/>
              <a:t>Mục lục</a:t>
            </a:r>
            <a:endParaRPr lang="en-US"/>
          </a:p>
        </p:txBody>
      </p:sp>
      <p:sp>
        <p:nvSpPr>
          <p:cNvPr id="3" name="Text Placeholder 2">
            <a:extLst>
              <a:ext uri="{FF2B5EF4-FFF2-40B4-BE49-F238E27FC236}">
                <a16:creationId xmlns:a16="http://schemas.microsoft.com/office/drawing/2014/main" xmlns="" id="{387A365B-2C63-46A3-AD64-BA52831BEC40}"/>
              </a:ext>
            </a:extLst>
          </p:cNvPr>
          <p:cNvSpPr>
            <a:spLocks noGrp="1"/>
          </p:cNvSpPr>
          <p:nvPr>
            <p:ph type="body" sz="quarter" idx="13"/>
          </p:nvPr>
        </p:nvSpPr>
        <p:spPr/>
        <p:txBody>
          <a:bodyPr/>
          <a:lstStyle/>
          <a:p>
            <a:pPr marL="514350" indent="-514350">
              <a:buFont typeface="+mj-lt"/>
              <a:buAutoNum type="arabicPeriod"/>
            </a:pPr>
            <a:r>
              <a:rPr lang="en-US" smtClean="0"/>
              <a:t>Giới thiệu đề tài</a:t>
            </a:r>
          </a:p>
          <a:p>
            <a:pPr marL="514350" indent="-514350">
              <a:buFont typeface="+mj-lt"/>
              <a:buAutoNum type="arabicPeriod"/>
            </a:pPr>
            <a:r>
              <a:rPr lang="en-US" smtClean="0"/>
              <a:t>Đặt vấn đề và yêu cầu</a:t>
            </a:r>
          </a:p>
          <a:p>
            <a:pPr marL="514350" indent="-514350">
              <a:buFont typeface="+mj-lt"/>
              <a:buAutoNum type="arabicPeriod"/>
            </a:pPr>
            <a:r>
              <a:rPr lang="en-US" smtClean="0"/>
              <a:t>Thu thập dữ liệu</a:t>
            </a:r>
          </a:p>
          <a:p>
            <a:pPr marL="514350" indent="-514350">
              <a:buFont typeface="+mj-lt"/>
              <a:buAutoNum type="arabicPeriod"/>
            </a:pPr>
            <a:r>
              <a:rPr lang="en-US" smtClean="0"/>
              <a:t>Phân tích dữ liệu</a:t>
            </a:r>
          </a:p>
          <a:p>
            <a:pPr marL="514350" indent="-514350">
              <a:buFont typeface="+mj-lt"/>
              <a:buAutoNum type="arabicPeriod"/>
            </a:pPr>
            <a:r>
              <a:rPr lang="en-US" smtClean="0"/>
              <a:t>Xây dựng mô hình</a:t>
            </a:r>
          </a:p>
          <a:p>
            <a:pPr marL="514350" indent="-514350">
              <a:buFont typeface="+mj-lt"/>
              <a:buAutoNum type="arabicPeriod"/>
            </a:pPr>
            <a:r>
              <a:rPr lang="en-US" smtClean="0">
                <a:solidFill>
                  <a:srgbClr val="FF0000"/>
                </a:solidFill>
              </a:rPr>
              <a:t>Kết luận</a:t>
            </a:r>
            <a:endParaRPr lang="en-US">
              <a:solidFill>
                <a:srgbClr val="FF0000"/>
              </a:solidFill>
            </a:endParaRPr>
          </a:p>
        </p:txBody>
      </p:sp>
      <p:sp>
        <p:nvSpPr>
          <p:cNvPr id="4" name="Slide Number Placeholder 3">
            <a:extLst>
              <a:ext uri="{FF2B5EF4-FFF2-40B4-BE49-F238E27FC236}">
                <a16:creationId xmlns:a16="http://schemas.microsoft.com/office/drawing/2014/main" xmlns="" id="{FB67697B-E2F6-452F-B4AF-9444ACC6F580}"/>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Tree>
    <p:extLst>
      <p:ext uri="{BB962C8B-B14F-4D97-AF65-F5344CB8AC3E}">
        <p14:creationId xmlns:p14="http://schemas.microsoft.com/office/powerpoint/2010/main" val="28450530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A5FD9F-F079-E7CB-275B-4B407F7320C6}"/>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2">
            <a:extLst>
              <a:ext uri="{FF2B5EF4-FFF2-40B4-BE49-F238E27FC236}">
                <a16:creationId xmlns:a16="http://schemas.microsoft.com/office/drawing/2014/main" xmlns="" id="{CE73DABA-0E07-DDEE-86EE-B4224D9C9822}"/>
              </a:ext>
            </a:extLst>
          </p:cNvPr>
          <p:cNvSpPr>
            <a:spLocks noGrp="1"/>
          </p:cNvSpPr>
          <p:nvPr>
            <p:ph type="title"/>
          </p:nvPr>
        </p:nvSpPr>
        <p:spPr/>
        <p:txBody>
          <a:bodyPr/>
          <a:lstStyle/>
          <a:p>
            <a:r>
              <a:rPr lang="en-US" smtClean="0"/>
              <a:t>6.1 Các khó khăn và hướng phát triển tương lai</a:t>
            </a:r>
            <a:endParaRPr lang="en-US"/>
          </a:p>
        </p:txBody>
      </p:sp>
      <p:sp>
        <p:nvSpPr>
          <p:cNvPr id="4" name="Text Placeholder 3">
            <a:extLst>
              <a:ext uri="{FF2B5EF4-FFF2-40B4-BE49-F238E27FC236}">
                <a16:creationId xmlns:a16="http://schemas.microsoft.com/office/drawing/2014/main" xmlns="" id="{D7A5E0C5-7F9C-BDE6-162B-F94E54DA8B01}"/>
              </a:ext>
            </a:extLst>
          </p:cNvPr>
          <p:cNvSpPr>
            <a:spLocks noGrp="1"/>
          </p:cNvSpPr>
          <p:nvPr>
            <p:ph type="body" sz="quarter" idx="13"/>
          </p:nvPr>
        </p:nvSpPr>
        <p:spPr/>
        <p:txBody>
          <a:bodyPr/>
          <a:lstStyle/>
          <a:p>
            <a:r>
              <a:rPr lang="en-US" smtClean="0"/>
              <a:t>Khó khăn </a:t>
            </a:r>
          </a:p>
          <a:p>
            <a:pPr lvl="1"/>
            <a:r>
              <a:rPr lang="en-US" smtClean="0"/>
              <a:t>Một số trang web có nguồn data rất phong phú, tuy nhiên các trang web này chặn việc crawl dữ liệu</a:t>
            </a:r>
          </a:p>
          <a:p>
            <a:pPr lvl="1"/>
            <a:r>
              <a:rPr lang="en-US" smtClean="0"/>
              <a:t>Các mạng xã hội đều chặn việc crawl dữ liệu bằng bot</a:t>
            </a:r>
          </a:p>
          <a:p>
            <a:pPr lvl="1"/>
            <a:r>
              <a:rPr lang="en-US" smtClean="0"/>
              <a:t>Các API lấy thông tin của các mạng xã hội đều tính phí</a:t>
            </a:r>
            <a:endParaRPr lang="en-US"/>
          </a:p>
          <a:p>
            <a:r>
              <a:rPr lang="en-US" smtClean="0"/>
              <a:t>Hướng phát triển tương lai</a:t>
            </a:r>
          </a:p>
          <a:p>
            <a:pPr lvl="1"/>
            <a:r>
              <a:rPr lang="en-US" smtClean="0"/>
              <a:t>Nghiên cứu các mô hình có độ chính xác cao hơn</a:t>
            </a:r>
          </a:p>
          <a:p>
            <a:pPr lvl="1"/>
            <a:r>
              <a:rPr lang="en-US" smtClean="0"/>
              <a:t>Kết hợp các feature mới như: nơi sinh,</a:t>
            </a:r>
          </a:p>
          <a:p>
            <a:pPr lvl="1"/>
            <a:r>
              <a:rPr lang="en-US" smtClean="0"/>
              <a:t>Tìm cách lấy dữ liệu từ mạng xã hội của người dùng để dự đoán MBTI của họ</a:t>
            </a:r>
          </a:p>
          <a:p>
            <a:pPr marL="457200" lvl="1" indent="0">
              <a:buNone/>
            </a:pPr>
            <a:endParaRPr lang="en-US" smtClean="0"/>
          </a:p>
        </p:txBody>
      </p:sp>
    </p:spTree>
    <p:extLst>
      <p:ext uri="{BB962C8B-B14F-4D97-AF65-F5344CB8AC3E}">
        <p14:creationId xmlns:p14="http://schemas.microsoft.com/office/powerpoint/2010/main" val="3366417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A5FD9F-F079-E7CB-275B-4B407F7320C6}"/>
              </a:ext>
            </a:extLst>
          </p:cNvPr>
          <p:cNvSpPr>
            <a:spLocks noGrp="1"/>
          </p:cNvSpPr>
          <p:nvPr>
            <p:ph type="sldNum" sz="quarter" idx="12"/>
          </p:nvPr>
        </p:nvSpPr>
        <p:spPr/>
        <p:txBody>
          <a:bodyPr/>
          <a:lstStyle/>
          <a:p>
            <a:fld id="{9EA0BE3B-158A-4EDF-80DC-E394A0D1600F}" type="slidenum">
              <a:rPr lang="en-US" smtClean="0"/>
              <a:pPr/>
              <a:t>35</a:t>
            </a:fld>
            <a:endParaRPr lang="en-US" dirty="0"/>
          </a:p>
        </p:txBody>
      </p:sp>
      <p:sp>
        <p:nvSpPr>
          <p:cNvPr id="3" name="Title 2">
            <a:extLst>
              <a:ext uri="{FF2B5EF4-FFF2-40B4-BE49-F238E27FC236}">
                <a16:creationId xmlns:a16="http://schemas.microsoft.com/office/drawing/2014/main" xmlns="" id="{CE73DABA-0E07-DDEE-86EE-B4224D9C9822}"/>
              </a:ext>
            </a:extLst>
          </p:cNvPr>
          <p:cNvSpPr>
            <a:spLocks noGrp="1"/>
          </p:cNvSpPr>
          <p:nvPr>
            <p:ph type="title"/>
          </p:nvPr>
        </p:nvSpPr>
        <p:spPr/>
        <p:txBody>
          <a:bodyPr/>
          <a:lstStyle/>
          <a:p>
            <a:r>
              <a:rPr lang="en-US" smtClean="0"/>
              <a:t>6.2 Kết luận</a:t>
            </a:r>
            <a:endParaRPr lang="en-US"/>
          </a:p>
        </p:txBody>
      </p:sp>
      <p:sp>
        <p:nvSpPr>
          <p:cNvPr id="4" name="Text Placeholder 3">
            <a:extLst>
              <a:ext uri="{FF2B5EF4-FFF2-40B4-BE49-F238E27FC236}">
                <a16:creationId xmlns:a16="http://schemas.microsoft.com/office/drawing/2014/main" xmlns="" id="{D7A5E0C5-7F9C-BDE6-162B-F94E54DA8B01}"/>
              </a:ext>
            </a:extLst>
          </p:cNvPr>
          <p:cNvSpPr>
            <a:spLocks noGrp="1"/>
          </p:cNvSpPr>
          <p:nvPr>
            <p:ph type="body" sz="quarter" idx="13"/>
          </p:nvPr>
        </p:nvSpPr>
        <p:spPr/>
        <p:txBody>
          <a:bodyPr/>
          <a:lstStyle/>
          <a:p>
            <a:r>
              <a:rPr lang="en-US" smtClean="0"/>
              <a:t>Đề tài giúp nhóm hiểu thêm về lĩnh vực khoa học dữ liệu cũng như cách áp dụng chúng vào bài toán thực tế</a:t>
            </a:r>
          </a:p>
          <a:p>
            <a:r>
              <a:rPr lang="en-US" smtClean="0"/>
              <a:t>Nhóm sẽ tiếp tục trau dồi kiến thức, phát triển bản thân để nâng cao trình độ nhằm đưa ra các sản phẩm tốt hơn trong tương lai</a:t>
            </a:r>
            <a:endParaRPr lang="en-US"/>
          </a:p>
        </p:txBody>
      </p:sp>
    </p:spTree>
    <p:extLst>
      <p:ext uri="{BB962C8B-B14F-4D97-AF65-F5344CB8AC3E}">
        <p14:creationId xmlns:p14="http://schemas.microsoft.com/office/powerpoint/2010/main" val="289569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A37B5C8-2095-4D2D-97FE-E4E8D89379E1}"/>
              </a:ext>
            </a:extLst>
          </p:cNvPr>
          <p:cNvSpPr>
            <a:spLocks noGrp="1"/>
          </p:cNvSpPr>
          <p:nvPr>
            <p:ph type="sldNum" sz="quarter" idx="12"/>
          </p:nvPr>
        </p:nvSpPr>
        <p:spPr/>
        <p:txBody>
          <a:bodyPr/>
          <a:lstStyle/>
          <a:p>
            <a:fld id="{9EA0BE3B-158A-4EDF-80DC-E394A0D1600F}" type="slidenum">
              <a:rPr lang="en-US" smtClean="0"/>
              <a:pPr/>
              <a:t>36</a:t>
            </a:fld>
            <a:endParaRPr lang="en-US" dirty="0"/>
          </a:p>
        </p:txBody>
      </p:sp>
      <p:sp>
        <p:nvSpPr>
          <p:cNvPr id="3" name="Title 10">
            <a:extLst>
              <a:ext uri="{FF2B5EF4-FFF2-40B4-BE49-F238E27FC236}">
                <a16:creationId xmlns:a16="http://schemas.microsoft.com/office/drawing/2014/main" xmlns=""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xmlns="" id="{9EF27CAA-32BA-4E6B-B8C0-1A481E08E81D}"/>
              </a:ext>
            </a:extLst>
          </p:cNvPr>
          <p:cNvSpPr>
            <a:spLocks noGrp="1"/>
          </p:cNvSpPr>
          <p:nvPr>
            <p:ph type="title"/>
          </p:nvPr>
        </p:nvSpPr>
        <p:spPr/>
        <p:txBody>
          <a:bodyPr/>
          <a:lstStyle/>
          <a:p>
            <a:r>
              <a:rPr lang="en-US" smtClean="0"/>
              <a:t>1.Giới thiệu đề tài</a:t>
            </a:r>
            <a:endParaRPr lang="en-US"/>
          </a:p>
        </p:txBody>
      </p:sp>
      <p:sp>
        <p:nvSpPr>
          <p:cNvPr id="4" name="Content Placeholder 3">
            <a:extLst>
              <a:ext uri="{FF2B5EF4-FFF2-40B4-BE49-F238E27FC236}">
                <a16:creationId xmlns:a16="http://schemas.microsoft.com/office/drawing/2014/main" xmlns="" id="{59563378-38F8-4CB3-AF99-2C56FCF55404}"/>
              </a:ext>
            </a:extLst>
          </p:cNvPr>
          <p:cNvSpPr>
            <a:spLocks noGrp="1"/>
          </p:cNvSpPr>
          <p:nvPr>
            <p:ph sz="quarter" idx="13"/>
          </p:nvPr>
        </p:nvSpPr>
        <p:spPr/>
        <p:txBody>
          <a:bodyPr/>
          <a:lstStyle/>
          <a:p>
            <a:r>
              <a:rPr lang="en-US" smtClean="0"/>
              <a:t>Đề tài kết hợp giữa 2 chủ đề:Data science và MBTI</a:t>
            </a:r>
          </a:p>
          <a:p>
            <a:r>
              <a:rPr lang="en-US" smtClean="0"/>
              <a:t>MBTI (</a:t>
            </a:r>
            <a:r>
              <a:rPr lang="en-US" b="1"/>
              <a:t>Myers-Briggs Type </a:t>
            </a:r>
            <a:r>
              <a:rPr lang="en-US" b="1" smtClean="0"/>
              <a:t>Indicator)</a:t>
            </a:r>
            <a:r>
              <a:rPr lang="en-US" smtClean="0"/>
              <a:t> </a:t>
            </a:r>
            <a:r>
              <a:rPr lang="en-US"/>
              <a:t>là công cụ đánh giá tính cách của Myers-Briggs, dựa trên bốn cặp đối lập</a:t>
            </a:r>
            <a:r>
              <a:rPr lang="en-US" smtClean="0"/>
              <a:t>:</a:t>
            </a:r>
          </a:p>
          <a:p>
            <a:pPr lvl="1"/>
            <a:r>
              <a:rPr lang="en-US" smtClean="0"/>
              <a:t>Hướng ngoại – Hướng nội (E-I)</a:t>
            </a:r>
          </a:p>
          <a:p>
            <a:pPr lvl="1"/>
            <a:r>
              <a:rPr lang="en-US" smtClean="0"/>
              <a:t>Giác quan – Trực Giác (S-N)</a:t>
            </a:r>
          </a:p>
          <a:p>
            <a:pPr lvl="1"/>
            <a:r>
              <a:rPr lang="en-US" smtClean="0"/>
              <a:t>Lý trí – Cảm xúc (T-F)</a:t>
            </a:r>
          </a:p>
          <a:p>
            <a:pPr lvl="1"/>
            <a:r>
              <a:rPr lang="en-US" smtClean="0"/>
              <a:t>Nguyên tắc – Linh hoạt (J-P)</a:t>
            </a:r>
          </a:p>
          <a:p>
            <a:r>
              <a:rPr lang="vi-VN" sz="2400"/>
              <a:t>Bằng cách kết hợp bốn cặp này, MBTI tạo ra 16 nhóm tính cách khác nhau với những ưu và nhược điểm riêng biệt. MBTI test sẽ giúp bạn hiểu sâu hơn về bản thân, từ đó lựa chọn được nghề nghiệp phù hợp và nâng cao hiệu suất làm việc.</a:t>
            </a:r>
          </a:p>
          <a:p>
            <a:pPr marL="0" indent="0">
              <a:buNone/>
            </a:pPr>
            <a:r>
              <a:rPr lang="vi-VN"/>
              <a:t/>
            </a:r>
            <a:br>
              <a:rPr lang="vi-VN"/>
            </a:br>
            <a:endParaRPr lang="en-US" smtClean="0"/>
          </a:p>
        </p:txBody>
      </p:sp>
    </p:spTree>
    <p:extLst>
      <p:ext uri="{BB962C8B-B14F-4D97-AF65-F5344CB8AC3E}">
        <p14:creationId xmlns:p14="http://schemas.microsoft.com/office/powerpoint/2010/main" val="2923640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E9CAB07-B0CD-4712-9734-2D3CBC72598C}"/>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xmlns="" id="{F39C6F49-1887-4BE4-A583-FB79B8A22935}"/>
              </a:ext>
            </a:extLst>
          </p:cNvPr>
          <p:cNvSpPr>
            <a:spLocks noGrp="1"/>
          </p:cNvSpPr>
          <p:nvPr>
            <p:ph type="title"/>
          </p:nvPr>
        </p:nvSpPr>
        <p:spPr/>
        <p:txBody>
          <a:bodyPr/>
          <a:lstStyle/>
          <a:p>
            <a:r>
              <a:rPr lang="en-US" smtClean="0"/>
              <a:t>Một số nhóm tính cách MBTI</a:t>
            </a:r>
            <a:endParaRPr lang="en-US"/>
          </a:p>
        </p:txBody>
      </p:sp>
      <p:sp>
        <p:nvSpPr>
          <p:cNvPr id="4" name="Text Placeholder 3">
            <a:extLst>
              <a:ext uri="{FF2B5EF4-FFF2-40B4-BE49-F238E27FC236}">
                <a16:creationId xmlns:a16="http://schemas.microsoft.com/office/drawing/2014/main" xmlns="" id="{BC311219-8684-45FC-A126-E067924AC7F7}"/>
              </a:ext>
            </a:extLst>
          </p:cNvPr>
          <p:cNvSpPr>
            <a:spLocks noGrp="1"/>
          </p:cNvSpPr>
          <p:nvPr>
            <p:ph type="body" sz="quarter" idx="13"/>
          </p:nvPr>
        </p:nvSpPr>
        <p:spPr>
          <a:xfrm>
            <a:off x="729900" y="5442889"/>
            <a:ext cx="8674100" cy="5132832"/>
          </a:xfrm>
        </p:spPr>
        <p:txBody>
          <a:bodyPr/>
          <a:lstStyle/>
          <a:p>
            <a:endParaRPr lang="en-US"/>
          </a:p>
        </p:txBody>
      </p:sp>
      <p:pic>
        <p:nvPicPr>
          <p:cNvPr id="10" name="Picture 9"/>
          <p:cNvPicPr>
            <a:picLocks noChangeAspect="1"/>
          </p:cNvPicPr>
          <p:nvPr/>
        </p:nvPicPr>
        <p:blipFill>
          <a:blip r:embed="rId2"/>
          <a:stretch>
            <a:fillRect/>
          </a:stretch>
        </p:blipFill>
        <p:spPr>
          <a:xfrm>
            <a:off x="981570" y="1106159"/>
            <a:ext cx="2523569" cy="2203116"/>
          </a:xfrm>
          <a:prstGeom prst="rect">
            <a:avLst/>
          </a:prstGeom>
        </p:spPr>
      </p:pic>
      <p:pic>
        <p:nvPicPr>
          <p:cNvPr id="11" name="Picture 10"/>
          <p:cNvPicPr>
            <a:picLocks noChangeAspect="1"/>
          </p:cNvPicPr>
          <p:nvPr/>
        </p:nvPicPr>
        <p:blipFill>
          <a:blip r:embed="rId3"/>
          <a:stretch>
            <a:fillRect/>
          </a:stretch>
        </p:blipFill>
        <p:spPr>
          <a:xfrm>
            <a:off x="5557329" y="1106159"/>
            <a:ext cx="2620108" cy="2207493"/>
          </a:xfrm>
          <a:prstGeom prst="rect">
            <a:avLst/>
          </a:prstGeom>
        </p:spPr>
      </p:pic>
      <p:pic>
        <p:nvPicPr>
          <p:cNvPr id="12" name="Picture 11"/>
          <p:cNvPicPr>
            <a:picLocks noChangeAspect="1"/>
          </p:cNvPicPr>
          <p:nvPr/>
        </p:nvPicPr>
        <p:blipFill>
          <a:blip r:embed="rId4"/>
          <a:stretch>
            <a:fillRect/>
          </a:stretch>
        </p:blipFill>
        <p:spPr>
          <a:xfrm>
            <a:off x="981569" y="3751644"/>
            <a:ext cx="2523569" cy="2228607"/>
          </a:xfrm>
          <a:prstGeom prst="rect">
            <a:avLst/>
          </a:prstGeom>
        </p:spPr>
      </p:pic>
      <p:pic>
        <p:nvPicPr>
          <p:cNvPr id="13" name="Picture 12"/>
          <p:cNvPicPr>
            <a:picLocks noChangeAspect="1"/>
          </p:cNvPicPr>
          <p:nvPr/>
        </p:nvPicPr>
        <p:blipFill>
          <a:blip r:embed="rId5"/>
          <a:stretch>
            <a:fillRect/>
          </a:stretch>
        </p:blipFill>
        <p:spPr>
          <a:xfrm>
            <a:off x="5557330" y="3751644"/>
            <a:ext cx="2620108" cy="2228608"/>
          </a:xfrm>
          <a:prstGeom prst="rect">
            <a:avLst/>
          </a:prstGeom>
        </p:spPr>
      </p:pic>
    </p:spTree>
    <p:extLst>
      <p:ext uri="{BB962C8B-B14F-4D97-AF65-F5344CB8AC3E}">
        <p14:creationId xmlns:p14="http://schemas.microsoft.com/office/powerpoint/2010/main" val="23737621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CA7ECF-1792-4255-AF79-1338056A166B}"/>
              </a:ext>
            </a:extLst>
          </p:cNvPr>
          <p:cNvSpPr>
            <a:spLocks noGrp="1"/>
          </p:cNvSpPr>
          <p:nvPr>
            <p:ph type="title"/>
          </p:nvPr>
        </p:nvSpPr>
        <p:spPr/>
        <p:txBody>
          <a:bodyPr/>
          <a:lstStyle/>
          <a:p>
            <a:r>
              <a:rPr lang="en-US" smtClean="0"/>
              <a:t>Mục lục</a:t>
            </a:r>
            <a:endParaRPr lang="en-US"/>
          </a:p>
        </p:txBody>
      </p:sp>
      <p:sp>
        <p:nvSpPr>
          <p:cNvPr id="3" name="Text Placeholder 2">
            <a:extLst>
              <a:ext uri="{FF2B5EF4-FFF2-40B4-BE49-F238E27FC236}">
                <a16:creationId xmlns:a16="http://schemas.microsoft.com/office/drawing/2014/main" xmlns="" id="{387A365B-2C63-46A3-AD64-BA52831BEC40}"/>
              </a:ext>
            </a:extLst>
          </p:cNvPr>
          <p:cNvSpPr>
            <a:spLocks noGrp="1"/>
          </p:cNvSpPr>
          <p:nvPr>
            <p:ph type="body" sz="quarter" idx="13"/>
          </p:nvPr>
        </p:nvSpPr>
        <p:spPr/>
        <p:txBody>
          <a:bodyPr/>
          <a:lstStyle/>
          <a:p>
            <a:pPr marL="514350" indent="-514350">
              <a:buFont typeface="+mj-lt"/>
              <a:buAutoNum type="arabicPeriod"/>
            </a:pPr>
            <a:r>
              <a:rPr lang="en-US" smtClean="0"/>
              <a:t>Giới thiệu đề tài</a:t>
            </a:r>
          </a:p>
          <a:p>
            <a:pPr marL="514350" indent="-514350">
              <a:buFont typeface="+mj-lt"/>
              <a:buAutoNum type="arabicPeriod"/>
            </a:pPr>
            <a:r>
              <a:rPr lang="en-US" smtClean="0">
                <a:solidFill>
                  <a:srgbClr val="FF0000"/>
                </a:solidFill>
              </a:rPr>
              <a:t>Đặt vấn đề và yêu cầu</a:t>
            </a:r>
          </a:p>
          <a:p>
            <a:pPr marL="514350" indent="-514350">
              <a:buFont typeface="+mj-lt"/>
              <a:buAutoNum type="arabicPeriod"/>
            </a:pPr>
            <a:r>
              <a:rPr lang="en-US" smtClean="0"/>
              <a:t>Thu thập dữ liệu</a:t>
            </a:r>
          </a:p>
          <a:p>
            <a:pPr marL="514350" indent="-514350">
              <a:buFont typeface="+mj-lt"/>
              <a:buAutoNum type="arabicPeriod"/>
            </a:pPr>
            <a:r>
              <a:rPr lang="en-US" smtClean="0"/>
              <a:t>Phân tích dữ liệu</a:t>
            </a:r>
          </a:p>
          <a:p>
            <a:pPr marL="514350" indent="-514350">
              <a:buFont typeface="+mj-lt"/>
              <a:buAutoNum type="arabicPeriod"/>
            </a:pPr>
            <a:r>
              <a:rPr lang="en-US" smtClean="0"/>
              <a:t>Xây dựng mô hình</a:t>
            </a:r>
          </a:p>
          <a:p>
            <a:pPr marL="514350" indent="-514350">
              <a:buFont typeface="+mj-lt"/>
              <a:buAutoNum type="arabicPeriod"/>
            </a:pPr>
            <a:r>
              <a:rPr lang="en-US" smtClean="0"/>
              <a:t>Kết luận</a:t>
            </a:r>
            <a:endParaRPr lang="en-US"/>
          </a:p>
        </p:txBody>
      </p:sp>
      <p:sp>
        <p:nvSpPr>
          <p:cNvPr id="4" name="Slide Number Placeholder 3">
            <a:extLst>
              <a:ext uri="{FF2B5EF4-FFF2-40B4-BE49-F238E27FC236}">
                <a16:creationId xmlns:a16="http://schemas.microsoft.com/office/drawing/2014/main" xmlns="" id="{FB67697B-E2F6-452F-B4AF-9444ACC6F580}"/>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Tree>
    <p:extLst>
      <p:ext uri="{BB962C8B-B14F-4D97-AF65-F5344CB8AC3E}">
        <p14:creationId xmlns:p14="http://schemas.microsoft.com/office/powerpoint/2010/main" val="242692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E9CAB07-B0CD-4712-9734-2D3CBC72598C}"/>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xmlns="" id="{F39C6F49-1887-4BE4-A583-FB79B8A22935}"/>
              </a:ext>
            </a:extLst>
          </p:cNvPr>
          <p:cNvSpPr>
            <a:spLocks noGrp="1"/>
          </p:cNvSpPr>
          <p:nvPr>
            <p:ph type="title"/>
          </p:nvPr>
        </p:nvSpPr>
        <p:spPr/>
        <p:txBody>
          <a:bodyPr/>
          <a:lstStyle/>
          <a:p>
            <a:r>
              <a:rPr lang="en-US" smtClean="0"/>
              <a:t>2.1 Vấn đề</a:t>
            </a:r>
            <a:endParaRPr lang="en-US"/>
          </a:p>
        </p:txBody>
      </p:sp>
      <p:sp>
        <p:nvSpPr>
          <p:cNvPr id="4" name="Text Placeholder 3">
            <a:extLst>
              <a:ext uri="{FF2B5EF4-FFF2-40B4-BE49-F238E27FC236}">
                <a16:creationId xmlns:a16="http://schemas.microsoft.com/office/drawing/2014/main" xmlns="" id="{BC311219-8684-45FC-A126-E067924AC7F7}"/>
              </a:ext>
            </a:extLst>
          </p:cNvPr>
          <p:cNvSpPr>
            <a:spLocks noGrp="1"/>
          </p:cNvSpPr>
          <p:nvPr>
            <p:ph type="body" sz="quarter" idx="13"/>
          </p:nvPr>
        </p:nvSpPr>
        <p:spPr/>
        <p:txBody>
          <a:bodyPr/>
          <a:lstStyle/>
          <a:p>
            <a:r>
              <a:rPr lang="en-US" smtClean="0"/>
              <a:t>Việc phân tích và dự đoán MBTI dựa trên quotes có thể mang lại nhiều ứng dụng quan trọng trong đời sống </a:t>
            </a:r>
          </a:p>
          <a:p>
            <a:pPr lvl="1"/>
            <a:r>
              <a:rPr lang="en-US" smtClean="0"/>
              <a:t>Tư vấn nghề nghiệp</a:t>
            </a:r>
          </a:p>
          <a:p>
            <a:pPr lvl="1"/>
            <a:r>
              <a:rPr lang="en-US" smtClean="0"/>
              <a:t>Phát triển cá nhân</a:t>
            </a:r>
          </a:p>
          <a:p>
            <a:pPr lvl="1"/>
            <a:r>
              <a:rPr lang="en-US" smtClean="0"/>
              <a:t>Tăng cường giao tiếp</a:t>
            </a:r>
          </a:p>
          <a:p>
            <a:pPr lvl="1"/>
            <a:r>
              <a:rPr lang="en-US" smtClean="0"/>
              <a:t>Tư duy nhóm</a:t>
            </a:r>
            <a:endParaRPr lang="en-US"/>
          </a:p>
          <a:p>
            <a:pPr lvl="1"/>
            <a:endParaRPr lang="en-US" smtClean="0"/>
          </a:p>
        </p:txBody>
      </p:sp>
    </p:spTree>
    <p:extLst>
      <p:ext uri="{BB962C8B-B14F-4D97-AF65-F5344CB8AC3E}">
        <p14:creationId xmlns:p14="http://schemas.microsoft.com/office/powerpoint/2010/main" val="27513584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A5FD9F-F079-E7CB-275B-4B407F7320C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xmlns="" id="{CE73DABA-0E07-DDEE-86EE-B4224D9C9822}"/>
              </a:ext>
            </a:extLst>
          </p:cNvPr>
          <p:cNvSpPr>
            <a:spLocks noGrp="1"/>
          </p:cNvSpPr>
          <p:nvPr>
            <p:ph type="title"/>
          </p:nvPr>
        </p:nvSpPr>
        <p:spPr/>
        <p:txBody>
          <a:bodyPr/>
          <a:lstStyle/>
          <a:p>
            <a:r>
              <a:rPr lang="en-US" smtClean="0"/>
              <a:t>2.2 Thách thức</a:t>
            </a:r>
            <a:endParaRPr lang="en-US"/>
          </a:p>
        </p:txBody>
      </p:sp>
      <p:sp>
        <p:nvSpPr>
          <p:cNvPr id="4" name="Text Placeholder 3">
            <a:extLst>
              <a:ext uri="{FF2B5EF4-FFF2-40B4-BE49-F238E27FC236}">
                <a16:creationId xmlns:a16="http://schemas.microsoft.com/office/drawing/2014/main" xmlns="" id="{D7A5E0C5-7F9C-BDE6-162B-F94E54DA8B01}"/>
              </a:ext>
            </a:extLst>
          </p:cNvPr>
          <p:cNvSpPr>
            <a:spLocks noGrp="1"/>
          </p:cNvSpPr>
          <p:nvPr>
            <p:ph type="body" sz="quarter" idx="13"/>
          </p:nvPr>
        </p:nvSpPr>
        <p:spPr/>
        <p:txBody>
          <a:bodyPr/>
          <a:lstStyle/>
          <a:p>
            <a:r>
              <a:rPr lang="en-US" smtClean="0"/>
              <a:t>Dữ liệu không đồng nhất</a:t>
            </a:r>
          </a:p>
          <a:p>
            <a:r>
              <a:rPr lang="en-US" smtClean="0"/>
              <a:t>Khó khăn trong việc biểu diễn tính cách</a:t>
            </a:r>
          </a:p>
          <a:p>
            <a:r>
              <a:rPr lang="en-US" smtClean="0"/>
              <a:t>Sự đa dạng và phức tạp của MBTI</a:t>
            </a:r>
          </a:p>
          <a:p>
            <a:r>
              <a:rPr lang="en-US" smtClean="0"/>
              <a:t>Cần có dữ liệu lớn và đa dạng</a:t>
            </a:r>
          </a:p>
          <a:p>
            <a:r>
              <a:rPr lang="en-US" smtClean="0"/>
              <a:t>Cần xây dựng mô hình học máy phức tạp</a:t>
            </a:r>
            <a:endParaRPr lang="en-US"/>
          </a:p>
        </p:txBody>
      </p:sp>
    </p:spTree>
    <p:extLst>
      <p:ext uri="{BB962C8B-B14F-4D97-AF65-F5344CB8AC3E}">
        <p14:creationId xmlns:p14="http://schemas.microsoft.com/office/powerpoint/2010/main" val="3533168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A5FD9F-F079-E7CB-275B-4B407F7320C6}"/>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xmlns="" id="{CE73DABA-0E07-DDEE-86EE-B4224D9C9822}"/>
              </a:ext>
            </a:extLst>
          </p:cNvPr>
          <p:cNvSpPr>
            <a:spLocks noGrp="1"/>
          </p:cNvSpPr>
          <p:nvPr>
            <p:ph type="title"/>
          </p:nvPr>
        </p:nvSpPr>
        <p:spPr/>
        <p:txBody>
          <a:bodyPr/>
          <a:lstStyle/>
          <a:p>
            <a:r>
              <a:rPr lang="en-US" smtClean="0"/>
              <a:t>2.3 Yêu cầu</a:t>
            </a:r>
            <a:endParaRPr lang="en-US"/>
          </a:p>
        </p:txBody>
      </p:sp>
      <p:sp>
        <p:nvSpPr>
          <p:cNvPr id="4" name="Text Placeholder 3">
            <a:extLst>
              <a:ext uri="{FF2B5EF4-FFF2-40B4-BE49-F238E27FC236}">
                <a16:creationId xmlns:a16="http://schemas.microsoft.com/office/drawing/2014/main" xmlns="" id="{D7A5E0C5-7F9C-BDE6-162B-F94E54DA8B01}"/>
              </a:ext>
            </a:extLst>
          </p:cNvPr>
          <p:cNvSpPr>
            <a:spLocks noGrp="1"/>
          </p:cNvSpPr>
          <p:nvPr>
            <p:ph type="body" sz="quarter" idx="13"/>
          </p:nvPr>
        </p:nvSpPr>
        <p:spPr/>
        <p:txBody>
          <a:bodyPr/>
          <a:lstStyle/>
          <a:p>
            <a:r>
              <a:rPr lang="en-US" smtClean="0"/>
              <a:t>Thu thập được bộ dữ liệu đáng tin cậy và đủ lớn về các quotes, nghề nghiệp cũng như MBTI người nổi tiếng</a:t>
            </a:r>
          </a:p>
          <a:p>
            <a:r>
              <a:rPr lang="en-US" smtClean="0"/>
              <a:t>Thực hiện các công việc tiền xử lý, phân tích và thống kê để có thể hiểu và chuẩn bị được bộ dữ liệu tốt cho quá trình xây dựng mô hình học máy</a:t>
            </a:r>
          </a:p>
          <a:p>
            <a:r>
              <a:rPr lang="en-US" smtClean="0"/>
              <a:t>Xây dựng mô hình học máy phù </a:t>
            </a:r>
          </a:p>
          <a:p>
            <a:r>
              <a:rPr lang="en-US" smtClean="0"/>
              <a:t>Dự kiến xây dựng thêm hệ thống có thể tự động thu thập tiếp dữ liệu trong tương lai bằng cách lấy thông tin người dùng từ các bài đăng trên mạng xã hội </a:t>
            </a:r>
          </a:p>
        </p:txBody>
      </p:sp>
    </p:spTree>
    <p:extLst>
      <p:ext uri="{BB962C8B-B14F-4D97-AF65-F5344CB8AC3E}">
        <p14:creationId xmlns:p14="http://schemas.microsoft.com/office/powerpoint/2010/main" val="23902651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262</TotalTime>
  <Words>1586</Words>
  <Application>Microsoft Office PowerPoint</Application>
  <PresentationFormat>On-screen Show (4:3)</PresentationFormat>
  <Paragraphs>178</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PowerPoint Presentation</vt:lpstr>
      <vt:lpstr>Mục lục</vt:lpstr>
      <vt:lpstr>1.Giới thiệu đề tài</vt:lpstr>
      <vt:lpstr>Một số nhóm tính cách MBTI</vt:lpstr>
      <vt:lpstr>Mục lục</vt:lpstr>
      <vt:lpstr>2.1 Vấn đề</vt:lpstr>
      <vt:lpstr>2.2 Thách thức</vt:lpstr>
      <vt:lpstr>2.3 Yêu cầu</vt:lpstr>
      <vt:lpstr>Mục lục</vt:lpstr>
      <vt:lpstr>3.1 Chọn nguồn dữ liệu</vt:lpstr>
      <vt:lpstr>3.2 Thu thập và tiền xử lý dữ liệu</vt:lpstr>
      <vt:lpstr>Mục lục</vt:lpstr>
      <vt:lpstr>Số lượng các nhóm MBTI</vt:lpstr>
      <vt:lpstr>Số lượng các nhãn cụ thể</vt:lpstr>
      <vt:lpstr>Tỷ trọng nghề nghiệp</vt:lpstr>
      <vt:lpstr>Nhóm tuổi</vt:lpstr>
      <vt:lpstr>Phân phối độ dài quote</vt:lpstr>
      <vt:lpstr>Các từ xuất hiện nhiều nhất</vt:lpstr>
      <vt:lpstr>Mục lục</vt:lpstr>
      <vt:lpstr>Bag of word</vt:lpstr>
      <vt:lpstr>Bag of word</vt:lpstr>
      <vt:lpstr>BERT Tokenize</vt:lpstr>
      <vt:lpstr>BERT Tokenize</vt:lpstr>
      <vt:lpstr>TF-IDF </vt:lpstr>
      <vt:lpstr>TF-IDF </vt:lpstr>
      <vt:lpstr>Mục lục</vt:lpstr>
      <vt:lpstr>Naive Bayes Classfication </vt:lpstr>
      <vt:lpstr>RNN</vt:lpstr>
      <vt:lpstr>XGBoost, LightGBM và CatBoost</vt:lpstr>
      <vt:lpstr>Kết quả</vt:lpstr>
      <vt:lpstr>Kết quả</vt:lpstr>
      <vt:lpstr>Mục lục</vt:lpstr>
      <vt:lpstr>6.1 Các khó khăn và hướng phát triển tương lai</vt:lpstr>
      <vt:lpstr>6.2 Kết luận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Ad</cp:lastModifiedBy>
  <cp:revision>24</cp:revision>
  <dcterms:created xsi:type="dcterms:W3CDTF">2021-05-28T04:32:29Z</dcterms:created>
  <dcterms:modified xsi:type="dcterms:W3CDTF">2024-01-09T11:23:03Z</dcterms:modified>
</cp:coreProperties>
</file>